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34"/>
  </p:notesMasterIdLst>
  <p:sldIdLst>
    <p:sldId id="576" r:id="rId2"/>
    <p:sldId id="572" r:id="rId3"/>
    <p:sldId id="578" r:id="rId4"/>
    <p:sldId id="582" r:id="rId5"/>
    <p:sldId id="530" r:id="rId6"/>
    <p:sldId id="646" r:id="rId7"/>
    <p:sldId id="257" r:id="rId8"/>
    <p:sldId id="643" r:id="rId9"/>
    <p:sldId id="588" r:id="rId10"/>
    <p:sldId id="590" r:id="rId11"/>
    <p:sldId id="591" r:id="rId12"/>
    <p:sldId id="592" r:id="rId13"/>
    <p:sldId id="599" r:id="rId14"/>
    <p:sldId id="614" r:id="rId15"/>
    <p:sldId id="256" r:id="rId16"/>
    <p:sldId id="617" r:id="rId17"/>
    <p:sldId id="626" r:id="rId18"/>
    <p:sldId id="619" r:id="rId19"/>
    <p:sldId id="627" r:id="rId20"/>
    <p:sldId id="628" r:id="rId21"/>
    <p:sldId id="620" r:id="rId22"/>
    <p:sldId id="629" r:id="rId23"/>
    <p:sldId id="621" r:id="rId24"/>
    <p:sldId id="645" r:id="rId25"/>
    <p:sldId id="622" r:id="rId26"/>
    <p:sldId id="623" r:id="rId27"/>
    <p:sldId id="631" r:id="rId28"/>
    <p:sldId id="647" r:id="rId29"/>
    <p:sldId id="635" r:id="rId30"/>
    <p:sldId id="636" r:id="rId31"/>
    <p:sldId id="639" r:id="rId32"/>
    <p:sldId id="64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698C"/>
    <a:srgbClr val="FFFFFF"/>
    <a:srgbClr val="156082"/>
    <a:srgbClr val="3D9591"/>
    <a:srgbClr val="B0B0B0"/>
    <a:srgbClr val="DDDDDD"/>
    <a:srgbClr val="C68936"/>
    <a:srgbClr val="3772B9"/>
    <a:srgbClr val="66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615" autoAdjust="0"/>
  </p:normalViewPr>
  <p:slideViewPr>
    <p:cSldViewPr>
      <p:cViewPr varScale="1">
        <p:scale>
          <a:sx n="76" d="100"/>
          <a:sy n="76" d="100"/>
        </p:scale>
        <p:origin x="160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3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Extent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F76-4598-9CE6-1246225155A3}"/>
              </c:ext>
            </c:extLst>
          </c:dPt>
          <c:dPt>
            <c:idx val="1"/>
            <c:invertIfNegative val="0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F76-4598-9CE6-1246225155A3}"/>
              </c:ext>
            </c:extLst>
          </c:dPt>
          <c:dPt>
            <c:idx val="2"/>
            <c:invertIfNegative val="0"/>
            <c:bubble3D val="0"/>
            <c:spPr>
              <a:solidFill>
                <a:srgbClr val="C6893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F76-4598-9CE6-1246225155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3716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SemiBold" panose="00000700000000000000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3,6</c:v>
                </c:pt>
                <c:pt idx="1">
                  <c:v>4,8</c:v>
                </c:pt>
                <c:pt idx="2">
                  <c:v>5,10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77.099999999999994</c:v>
                </c:pt>
                <c:pt idx="1">
                  <c:v>81.400000000000006</c:v>
                </c:pt>
                <c:pt idx="2">
                  <c:v>81.400000000000006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F76-4598-9CE6-1246225155A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88374144"/>
        <c:axId val="1688384704"/>
        <c:axId val="0"/>
      </c:bar3DChart>
      <c:catAx>
        <c:axId val="168837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pPr>
            <a:endParaRPr lang="en-US"/>
          </a:p>
        </c:txPr>
        <c:crossAx val="1688384704"/>
        <c:crosses val="autoZero"/>
        <c:auto val="1"/>
        <c:lblAlgn val="ctr"/>
        <c:lblOffset val="100"/>
        <c:noMultiLvlLbl val="0"/>
      </c:catAx>
      <c:valAx>
        <c:axId val="16883847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pPr>
            <a:endParaRPr lang="en-US"/>
          </a:p>
        </c:txPr>
        <c:crossAx val="16883741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oppins SemiBold" panose="00000700000000000000" pitchFamily="2" charset="0"/>
              <a:ea typeface="+mn-ea"/>
              <a:cs typeface="Poppins SemiBold" panose="000007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Severity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C6-4107-BF62-F5762A723E31}"/>
              </c:ext>
            </c:extLst>
          </c:dPt>
          <c:dPt>
            <c:idx val="1"/>
            <c:invertIfNegative val="0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C6-4107-BF62-F5762A723E31}"/>
              </c:ext>
            </c:extLst>
          </c:dPt>
          <c:dPt>
            <c:idx val="2"/>
            <c:invertIfNegative val="0"/>
            <c:bubble3D val="0"/>
            <c:spPr>
              <a:solidFill>
                <a:srgbClr val="C6893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6C6-4107-BF62-F5762A723E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3716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SemiBold" panose="00000700000000000000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20,40,60</c:v>
                </c:pt>
                <c:pt idx="1">
                  <c:v>20,45,75</c:v>
                </c:pt>
                <c:pt idx="2">
                  <c:v>25,50,75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71.349999999999994</c:v>
                </c:pt>
                <c:pt idx="1">
                  <c:v>75.3</c:v>
                </c:pt>
                <c:pt idx="2">
                  <c:v>81.400000000000006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C6-4107-BF62-F5762A723E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88374144"/>
        <c:axId val="1688384704"/>
        <c:axId val="0"/>
      </c:bar3DChart>
      <c:catAx>
        <c:axId val="168837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pPr>
            <a:endParaRPr lang="en-US"/>
          </a:p>
        </c:txPr>
        <c:crossAx val="1688384704"/>
        <c:crosses val="autoZero"/>
        <c:auto val="1"/>
        <c:lblAlgn val="ctr"/>
        <c:lblOffset val="100"/>
        <c:noMultiLvlLbl val="0"/>
      </c:catAx>
      <c:valAx>
        <c:axId val="16883847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pPr>
            <a:endParaRPr lang="en-US"/>
          </a:p>
        </c:txPr>
        <c:crossAx val="16883741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oppins SemiBold" panose="00000700000000000000" pitchFamily="2" charset="0"/>
              <a:ea typeface="+mn-ea"/>
              <a:cs typeface="Poppins SemiBold" panose="000007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Automated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6F-4D6A-BCB6-0D6E69E66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C6893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6F-4D6A-BCB6-0D6E69E66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7977376"/>
        <c:axId val="567978336"/>
      </c:barChart>
      <c:catAx>
        <c:axId val="56797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8336"/>
        <c:crosses val="autoZero"/>
        <c:auto val="1"/>
        <c:lblAlgn val="ctr"/>
        <c:lblOffset val="100"/>
        <c:noMultiLvlLbl val="0"/>
      </c:catAx>
      <c:valAx>
        <c:axId val="5679783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Automated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9-4AD8-98D3-47506EB914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C6893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69-4AD8-98D3-47506EB914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7977376"/>
        <c:axId val="567978336"/>
      </c:barChart>
      <c:catAx>
        <c:axId val="56797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8336"/>
        <c:crosses val="autoZero"/>
        <c:auto val="1"/>
        <c:lblAlgn val="ctr"/>
        <c:lblOffset val="100"/>
        <c:noMultiLvlLbl val="0"/>
      </c:catAx>
      <c:valAx>
        <c:axId val="5679783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Automated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1-47D0-9DEB-993E9C862E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C6893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PCR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1-47D0-9DEB-993E9C862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7977376"/>
        <c:axId val="567978336"/>
      </c:barChart>
      <c:catAx>
        <c:axId val="56797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8336"/>
        <c:crosses val="autoZero"/>
        <c:auto val="1"/>
        <c:lblAlgn val="ctr"/>
        <c:lblOffset val="100"/>
        <c:noMultiLvlLbl val="0"/>
      </c:catAx>
      <c:valAx>
        <c:axId val="5679783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7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5E535-7972-4C8A-A8C2-DB6E074928B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502C9-4471-4655-B253-68A090EA37C7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BE12D560-FB37-4BD6-82B0-50E22F286D35}" type="parTrans" cxnId="{D5495538-5BB6-41B1-84F0-8A0030D130B8}">
      <dgm:prSet/>
      <dgm:spPr/>
      <dgm:t>
        <a:bodyPr/>
        <a:lstStyle/>
        <a:p>
          <a:endParaRPr lang="en-US"/>
        </a:p>
      </dgm:t>
    </dgm:pt>
    <dgm:pt modelId="{C20F0D4F-5C77-4CDF-948D-29B5CB775903}" type="sibTrans" cxnId="{D5495538-5BB6-41B1-84F0-8A0030D130B8}">
      <dgm:prSet/>
      <dgm:spPr/>
      <dgm:t>
        <a:bodyPr/>
        <a:lstStyle/>
        <a:p>
          <a:endParaRPr lang="en-US"/>
        </a:p>
      </dgm:t>
    </dgm:pt>
    <dgm:pt modelId="{AB7631CC-7C70-4C75-9576-782E7C551889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 dirty="0" err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A.A.Ali</a:t>
          </a:r>
          <a:r>
            <a:rPr lang="en-US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, 2023</a:t>
          </a:r>
        </a:p>
      </dgm:t>
    </dgm:pt>
    <dgm:pt modelId="{583B69EB-A1A2-4874-925E-9078759A6021}" type="parTrans" cxnId="{C6F1BDF0-7F4B-4093-BA70-737BCCF2E411}">
      <dgm:prSet/>
      <dgm:spPr/>
      <dgm:t>
        <a:bodyPr/>
        <a:lstStyle/>
        <a:p>
          <a:endParaRPr lang="en-US"/>
        </a:p>
      </dgm:t>
    </dgm:pt>
    <dgm:pt modelId="{2A7482C5-A475-4B0D-8865-048541D61DC7}" type="sibTrans" cxnId="{C6F1BDF0-7F4B-4093-BA70-737BCCF2E411}">
      <dgm:prSet/>
      <dgm:spPr/>
      <dgm:t>
        <a:bodyPr/>
        <a:lstStyle/>
        <a:p>
          <a:endParaRPr lang="en-US"/>
        </a:p>
      </dgm:t>
    </dgm:pt>
    <dgm:pt modelId="{818DEE05-42D5-4CD7-A3BE-A191A77F86DF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66E0C914-DE05-4A32-9CE0-F6A254643CD4}" type="parTrans" cxnId="{E9AFD5F8-4013-4920-983B-71AAC8963A11}">
      <dgm:prSet/>
      <dgm:spPr/>
      <dgm:t>
        <a:bodyPr/>
        <a:lstStyle/>
        <a:p>
          <a:endParaRPr lang="en-US"/>
        </a:p>
      </dgm:t>
    </dgm:pt>
    <dgm:pt modelId="{306FC932-98E2-4E67-B984-D022B18A73A9}" type="sibTrans" cxnId="{E9AFD5F8-4013-4920-983B-71AAC8963A11}">
      <dgm:prSet/>
      <dgm:spPr/>
      <dgm:t>
        <a:bodyPr/>
        <a:lstStyle/>
        <a:p>
          <a:endParaRPr lang="en-US"/>
        </a:p>
      </dgm:t>
    </dgm:pt>
    <dgm:pt modelId="{7E23EDB9-7DAE-4237-BBE9-5E055DA3F828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Waqar.S.Qureshi,2023</a:t>
          </a:r>
        </a:p>
      </dgm:t>
    </dgm:pt>
    <dgm:pt modelId="{A1BD7216-32DC-4664-8EEE-4BA75D4C3598}" type="parTrans" cxnId="{3CD00130-AE97-4080-8453-4FF68A9055C7}">
      <dgm:prSet/>
      <dgm:spPr/>
      <dgm:t>
        <a:bodyPr/>
        <a:lstStyle/>
        <a:p>
          <a:endParaRPr lang="en-US"/>
        </a:p>
      </dgm:t>
    </dgm:pt>
    <dgm:pt modelId="{20E0EBC1-6749-4AE9-BB96-534D2FF5CEC8}" type="sibTrans" cxnId="{3CD00130-AE97-4080-8453-4FF68A9055C7}">
      <dgm:prSet/>
      <dgm:spPr/>
      <dgm:t>
        <a:bodyPr/>
        <a:lstStyle/>
        <a:p>
          <a:endParaRPr lang="en-US"/>
        </a:p>
      </dgm:t>
    </dgm:pt>
    <dgm:pt modelId="{43EFE547-D50D-4142-84F0-D9D2FF21A701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EDC1255B-B0AA-4492-A82E-8218970713E4}" type="parTrans" cxnId="{330DF1A4-85CD-485E-B4B8-0B023B544C50}">
      <dgm:prSet/>
      <dgm:spPr/>
      <dgm:t>
        <a:bodyPr/>
        <a:lstStyle/>
        <a:p>
          <a:endParaRPr lang="en-US"/>
        </a:p>
      </dgm:t>
    </dgm:pt>
    <dgm:pt modelId="{90EEFB4E-481F-4682-B97B-BD83C396BF75}" type="sibTrans" cxnId="{330DF1A4-85CD-485E-B4B8-0B023B544C50}">
      <dgm:prSet/>
      <dgm:spPr/>
      <dgm:t>
        <a:bodyPr/>
        <a:lstStyle/>
        <a:p>
          <a:endParaRPr lang="en-US"/>
        </a:p>
      </dgm:t>
    </dgm:pt>
    <dgm:pt modelId="{E3EDCAC4-0236-4926-9D5A-27E06277EC98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Saúl Cano-Ortiz, 2024</a:t>
          </a:r>
        </a:p>
      </dgm:t>
    </dgm:pt>
    <dgm:pt modelId="{5EBA483C-6AC4-45E8-83E3-7F3841151AE1}" type="parTrans" cxnId="{CA767907-E53B-4F13-A3D8-696F0394F78C}">
      <dgm:prSet/>
      <dgm:spPr/>
      <dgm:t>
        <a:bodyPr/>
        <a:lstStyle/>
        <a:p>
          <a:endParaRPr lang="en-US"/>
        </a:p>
      </dgm:t>
    </dgm:pt>
    <dgm:pt modelId="{6E32F090-A1DC-4CC6-8461-03E0C01BA985}" type="sibTrans" cxnId="{CA767907-E53B-4F13-A3D8-696F0394F78C}">
      <dgm:prSet/>
      <dgm:spPr/>
      <dgm:t>
        <a:bodyPr/>
        <a:lstStyle/>
        <a:p>
          <a:endParaRPr lang="en-US"/>
        </a:p>
      </dgm:t>
    </dgm:pt>
    <dgm:pt modelId="{DF3FC0A5-AFB7-4736-874F-E96AFB7C39E8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D1F87029-4FA1-46CE-A4F0-99593118CA2E}" type="parTrans" cxnId="{C599CFE3-E424-4E46-8B53-B4BFB602A44D}">
      <dgm:prSet/>
      <dgm:spPr/>
      <dgm:t>
        <a:bodyPr/>
        <a:lstStyle/>
        <a:p>
          <a:endParaRPr lang="en-US"/>
        </a:p>
      </dgm:t>
    </dgm:pt>
    <dgm:pt modelId="{578364EF-2145-496B-8740-26674AD8F0B2}" type="sibTrans" cxnId="{C599CFE3-E424-4E46-8B53-B4BFB602A44D}">
      <dgm:prSet/>
      <dgm:spPr/>
      <dgm:t>
        <a:bodyPr/>
        <a:lstStyle/>
        <a:p>
          <a:endParaRPr lang="en-US"/>
        </a:p>
      </dgm:t>
    </dgm:pt>
    <dgm:pt modelId="{A09E2A2A-A0E5-4AC7-AB86-EF92FC722785}">
      <dgm:prSet phldrT="[Text]" custT="1"/>
      <dgm:spPr/>
      <dgm:t>
        <a:bodyPr/>
        <a:lstStyle/>
        <a:p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EF33E5B0-28CA-48F7-A2FB-C9599F5817E3}" type="parTrans" cxnId="{03DA6C8D-D585-48E9-9FD3-2E177D01B032}">
      <dgm:prSet/>
      <dgm:spPr/>
      <dgm:t>
        <a:bodyPr/>
        <a:lstStyle/>
        <a:p>
          <a:endParaRPr lang="en-US"/>
        </a:p>
      </dgm:t>
    </dgm:pt>
    <dgm:pt modelId="{9C8BC487-40A8-47D5-AB86-6E0F309C95DE}" type="sibTrans" cxnId="{03DA6C8D-D585-48E9-9FD3-2E177D01B032}">
      <dgm:prSet/>
      <dgm:spPr/>
      <dgm:t>
        <a:bodyPr/>
        <a:lstStyle/>
        <a:p>
          <a:endParaRPr lang="en-US"/>
        </a:p>
      </dgm:t>
    </dgm:pt>
    <dgm:pt modelId="{2826552F-949F-4DFF-8965-0EADCC762BCE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3570B682-7088-4C77-94C9-FB4FCF2A0C58}" type="parTrans" cxnId="{5854C674-10FA-4EF7-9CC0-33D1206C2127}">
      <dgm:prSet/>
      <dgm:spPr/>
      <dgm:t>
        <a:bodyPr/>
        <a:lstStyle/>
        <a:p>
          <a:endParaRPr lang="en-US"/>
        </a:p>
      </dgm:t>
    </dgm:pt>
    <dgm:pt modelId="{75C0B21B-38E2-40A9-8086-6F87899CF2D9}" type="sibTrans" cxnId="{5854C674-10FA-4EF7-9CC0-33D1206C2127}">
      <dgm:prSet/>
      <dgm:spPr/>
      <dgm:t>
        <a:bodyPr/>
        <a:lstStyle/>
        <a:p>
          <a:endParaRPr lang="en-US"/>
        </a:p>
      </dgm:t>
    </dgm:pt>
    <dgm:pt modelId="{23B1BE3A-ECB3-40AF-81DA-1CA13CBB7C32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AB79479F-C609-4A05-A3EC-D0A500EBCA37}" type="parTrans" cxnId="{E5B3A0CA-D5AC-4DEF-9DCA-69A24B8E263A}">
      <dgm:prSet/>
      <dgm:spPr/>
      <dgm:t>
        <a:bodyPr/>
        <a:lstStyle/>
        <a:p>
          <a:endParaRPr lang="en-US"/>
        </a:p>
      </dgm:t>
    </dgm:pt>
    <dgm:pt modelId="{9FFE40BA-77D2-4A77-91E5-DC5DF4CD4952}" type="sibTrans" cxnId="{E5B3A0CA-D5AC-4DEF-9DCA-69A24B8E263A}">
      <dgm:prSet/>
      <dgm:spPr/>
      <dgm:t>
        <a:bodyPr/>
        <a:lstStyle/>
        <a:p>
          <a:endParaRPr lang="en-US"/>
        </a:p>
      </dgm:t>
    </dgm:pt>
    <dgm:pt modelId="{FBC0CB9D-4282-4EA6-8DFD-0C77AC13122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>
              <a:solidFill>
                <a:sysClr val="windowText" lastClr="000000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Our Research</a:t>
          </a:r>
        </a:p>
      </dgm:t>
    </dgm:pt>
    <dgm:pt modelId="{7C123419-D52B-4D08-A4B9-4BA906C08456}" type="sibTrans" cxnId="{BE3674C9-12C9-4D67-8A15-E9D0EE500B04}">
      <dgm:prSet/>
      <dgm:spPr/>
      <dgm:t>
        <a:bodyPr/>
        <a:lstStyle/>
        <a:p>
          <a:endParaRPr lang="en-US"/>
        </a:p>
      </dgm:t>
    </dgm:pt>
    <dgm:pt modelId="{31FC6712-FC46-4C15-A93E-B38A4BAF8672}" type="parTrans" cxnId="{BE3674C9-12C9-4D67-8A15-E9D0EE500B04}">
      <dgm:prSet/>
      <dgm:spPr/>
      <dgm:t>
        <a:bodyPr/>
        <a:lstStyle/>
        <a:p>
          <a:endParaRPr lang="en-US"/>
        </a:p>
      </dgm:t>
    </dgm:pt>
    <dgm:pt modelId="{5A629ECC-FC14-4935-8DAC-E64811CFDA96}">
      <dgm:prSet phldrT="[Text]" custT="1"/>
      <dgm:spPr/>
      <dgm:t>
        <a:bodyPr/>
        <a:lstStyle/>
        <a:p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C701FA29-F873-4986-B202-80BA2ACA925E}" type="sibTrans" cxnId="{B7E52ADC-6BD5-497D-A4C1-B27F0DFFBBF5}">
      <dgm:prSet/>
      <dgm:spPr/>
      <dgm:t>
        <a:bodyPr/>
        <a:lstStyle/>
        <a:p>
          <a:endParaRPr lang="en-US"/>
        </a:p>
      </dgm:t>
    </dgm:pt>
    <dgm:pt modelId="{5D175204-BAF5-455B-9EFC-CB19337B93A0}" type="parTrans" cxnId="{B7E52ADC-6BD5-497D-A4C1-B27F0DFFBBF5}">
      <dgm:prSet/>
      <dgm:spPr/>
      <dgm:t>
        <a:bodyPr/>
        <a:lstStyle/>
        <a:p>
          <a:endParaRPr lang="en-US"/>
        </a:p>
      </dgm:t>
    </dgm:pt>
    <dgm:pt modelId="{10847318-D377-4C9F-A496-E96439FB18F3}" type="pres">
      <dgm:prSet presAssocID="{65B5E535-7972-4C8A-A8C2-DB6E074928B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6E42A94-7269-4F94-8EA6-73A7829B1322}" type="pres">
      <dgm:prSet presAssocID="{65B5E535-7972-4C8A-A8C2-DB6E074928BD}" presName="children" presStyleCnt="0"/>
      <dgm:spPr/>
    </dgm:pt>
    <dgm:pt modelId="{E5DE5869-5821-4B3F-8508-530B5F57F99B}" type="pres">
      <dgm:prSet presAssocID="{65B5E535-7972-4C8A-A8C2-DB6E074928BD}" presName="child1group" presStyleCnt="0"/>
      <dgm:spPr/>
    </dgm:pt>
    <dgm:pt modelId="{07B2F821-69C4-4A5B-814C-1BD074BB1041}" type="pres">
      <dgm:prSet presAssocID="{65B5E535-7972-4C8A-A8C2-DB6E074928BD}" presName="child1" presStyleLbl="bgAcc1" presStyleIdx="0" presStyleCnt="4" custScaleX="126990" custScaleY="105279"/>
      <dgm:spPr/>
    </dgm:pt>
    <dgm:pt modelId="{5519B497-6880-4E18-B66A-3209B7E4F2E8}" type="pres">
      <dgm:prSet presAssocID="{65B5E535-7972-4C8A-A8C2-DB6E074928BD}" presName="child1Text" presStyleLbl="bgAcc1" presStyleIdx="0" presStyleCnt="4">
        <dgm:presLayoutVars>
          <dgm:bulletEnabled val="1"/>
        </dgm:presLayoutVars>
      </dgm:prSet>
      <dgm:spPr/>
    </dgm:pt>
    <dgm:pt modelId="{8A0D35EF-53C2-4A40-BE5A-0A5BE1A226F3}" type="pres">
      <dgm:prSet presAssocID="{65B5E535-7972-4C8A-A8C2-DB6E074928BD}" presName="child2group" presStyleCnt="0"/>
      <dgm:spPr/>
    </dgm:pt>
    <dgm:pt modelId="{8B4CD2DF-A048-49E8-A9F9-E4A5C6AE5AF1}" type="pres">
      <dgm:prSet presAssocID="{65B5E535-7972-4C8A-A8C2-DB6E074928BD}" presName="child2" presStyleLbl="bgAcc1" presStyleIdx="1" presStyleCnt="4" custScaleX="126990" custScaleY="100744"/>
      <dgm:spPr/>
    </dgm:pt>
    <dgm:pt modelId="{ADFFFCC9-5990-4996-AED8-FAAFA59573D3}" type="pres">
      <dgm:prSet presAssocID="{65B5E535-7972-4C8A-A8C2-DB6E074928BD}" presName="child2Text" presStyleLbl="bgAcc1" presStyleIdx="1" presStyleCnt="4">
        <dgm:presLayoutVars>
          <dgm:bulletEnabled val="1"/>
        </dgm:presLayoutVars>
      </dgm:prSet>
      <dgm:spPr/>
    </dgm:pt>
    <dgm:pt modelId="{4579F0E0-7D67-4605-93B6-5DAC3234F16A}" type="pres">
      <dgm:prSet presAssocID="{65B5E535-7972-4C8A-A8C2-DB6E074928BD}" presName="child3group" presStyleCnt="0"/>
      <dgm:spPr/>
    </dgm:pt>
    <dgm:pt modelId="{A6A9AE91-60C3-4995-8D3D-6BD8136D0A4F}" type="pres">
      <dgm:prSet presAssocID="{65B5E535-7972-4C8A-A8C2-DB6E074928BD}" presName="child3" presStyleLbl="bgAcc1" presStyleIdx="2" presStyleCnt="4" custScaleX="126752" custLinFactNeighborX="9438" custLinFactNeighborY="780"/>
      <dgm:spPr/>
    </dgm:pt>
    <dgm:pt modelId="{2A0A6364-729B-4004-A144-B0C0E77F3E41}" type="pres">
      <dgm:prSet presAssocID="{65B5E535-7972-4C8A-A8C2-DB6E074928BD}" presName="child3Text" presStyleLbl="bgAcc1" presStyleIdx="2" presStyleCnt="4">
        <dgm:presLayoutVars>
          <dgm:bulletEnabled val="1"/>
        </dgm:presLayoutVars>
      </dgm:prSet>
      <dgm:spPr/>
    </dgm:pt>
    <dgm:pt modelId="{7B19480B-85F7-4BC9-9B58-3A2855CD7A6F}" type="pres">
      <dgm:prSet presAssocID="{65B5E535-7972-4C8A-A8C2-DB6E074928BD}" presName="child4group" presStyleCnt="0"/>
      <dgm:spPr/>
    </dgm:pt>
    <dgm:pt modelId="{CE5D3695-18D5-44F0-92CE-F459EC9D82F2}" type="pres">
      <dgm:prSet presAssocID="{65B5E535-7972-4C8A-A8C2-DB6E074928BD}" presName="child4" presStyleLbl="bgAcc1" presStyleIdx="3" presStyleCnt="4" custScaleX="129110" custScaleY="102367"/>
      <dgm:spPr/>
    </dgm:pt>
    <dgm:pt modelId="{00555A8A-6E4A-44B3-9557-3F372049491F}" type="pres">
      <dgm:prSet presAssocID="{65B5E535-7972-4C8A-A8C2-DB6E074928BD}" presName="child4Text" presStyleLbl="bgAcc1" presStyleIdx="3" presStyleCnt="4">
        <dgm:presLayoutVars>
          <dgm:bulletEnabled val="1"/>
        </dgm:presLayoutVars>
      </dgm:prSet>
      <dgm:spPr/>
    </dgm:pt>
    <dgm:pt modelId="{B392E7D6-4A40-43A6-A32F-41EAD49195E5}" type="pres">
      <dgm:prSet presAssocID="{65B5E535-7972-4C8A-A8C2-DB6E074928BD}" presName="childPlaceholder" presStyleCnt="0"/>
      <dgm:spPr/>
    </dgm:pt>
    <dgm:pt modelId="{4F6A3794-2F39-46EC-BAE5-21CDF1FC4E5C}" type="pres">
      <dgm:prSet presAssocID="{65B5E535-7972-4C8A-A8C2-DB6E074928BD}" presName="circle" presStyleCnt="0"/>
      <dgm:spPr/>
    </dgm:pt>
    <dgm:pt modelId="{DD579B38-803E-48C4-BB0D-E0B7E4EEB5EF}" type="pres">
      <dgm:prSet presAssocID="{65B5E535-7972-4C8A-A8C2-DB6E074928BD}" presName="quadrant1" presStyleLbl="node1" presStyleIdx="0" presStyleCnt="4" custScaleX="93767" custScaleY="83097">
        <dgm:presLayoutVars>
          <dgm:chMax val="1"/>
          <dgm:bulletEnabled val="1"/>
        </dgm:presLayoutVars>
      </dgm:prSet>
      <dgm:spPr/>
    </dgm:pt>
    <dgm:pt modelId="{E1D4186C-ED54-4A5C-8EBF-0CBB975C2EA9}" type="pres">
      <dgm:prSet presAssocID="{65B5E535-7972-4C8A-A8C2-DB6E074928BD}" presName="quadrant2" presStyleLbl="node1" presStyleIdx="1" presStyleCnt="4" custScaleX="93767" custScaleY="83097">
        <dgm:presLayoutVars>
          <dgm:chMax val="1"/>
          <dgm:bulletEnabled val="1"/>
        </dgm:presLayoutVars>
      </dgm:prSet>
      <dgm:spPr/>
    </dgm:pt>
    <dgm:pt modelId="{584DA1E9-5A94-40D4-9C93-CB39494AD4DE}" type="pres">
      <dgm:prSet presAssocID="{65B5E535-7972-4C8A-A8C2-DB6E074928BD}" presName="quadrant3" presStyleLbl="node1" presStyleIdx="2" presStyleCnt="4" custScaleX="93767" custScaleY="83097">
        <dgm:presLayoutVars>
          <dgm:chMax val="1"/>
          <dgm:bulletEnabled val="1"/>
        </dgm:presLayoutVars>
      </dgm:prSet>
      <dgm:spPr/>
    </dgm:pt>
    <dgm:pt modelId="{DD8436DC-0EC8-4359-9143-01D20FDD0372}" type="pres">
      <dgm:prSet presAssocID="{65B5E535-7972-4C8A-A8C2-DB6E074928BD}" presName="quadrant4" presStyleLbl="node1" presStyleIdx="3" presStyleCnt="4" custScaleX="93767" custScaleY="83097">
        <dgm:presLayoutVars>
          <dgm:chMax val="1"/>
          <dgm:bulletEnabled val="1"/>
        </dgm:presLayoutVars>
      </dgm:prSet>
      <dgm:spPr/>
    </dgm:pt>
    <dgm:pt modelId="{FE939D74-56FB-4740-AE36-1F8990B32820}" type="pres">
      <dgm:prSet presAssocID="{65B5E535-7972-4C8A-A8C2-DB6E074928BD}" presName="quadrantPlaceholder" presStyleCnt="0"/>
      <dgm:spPr/>
    </dgm:pt>
    <dgm:pt modelId="{9DDE0E8E-B605-44E0-B165-E7A5796A354C}" type="pres">
      <dgm:prSet presAssocID="{65B5E535-7972-4C8A-A8C2-DB6E074928BD}" presName="center1" presStyleLbl="fgShp" presStyleIdx="0" presStyleCnt="2" custFlipVert="1" custScaleX="17169" custScaleY="26037" custLinFactX="300000" custLinFactY="30313" custLinFactNeighborX="320375" custLinFactNeighborY="100000"/>
      <dgm:spPr/>
    </dgm:pt>
    <dgm:pt modelId="{A7FC9159-2DF2-4B45-BDFF-00B39621DF29}" type="pres">
      <dgm:prSet presAssocID="{65B5E535-7972-4C8A-A8C2-DB6E074928BD}" presName="center2" presStyleLbl="fgShp" presStyleIdx="1" presStyleCnt="2" custFlipVert="1" custFlipHor="1" custScaleX="9157" custScaleY="50019" custLinFactX="-117055" custLinFactY="200000" custLinFactNeighborX="-200000" custLinFactNeighborY="244907"/>
      <dgm:spPr/>
    </dgm:pt>
  </dgm:ptLst>
  <dgm:cxnLst>
    <dgm:cxn modelId="{CA767907-E53B-4F13-A3D8-696F0394F78C}" srcId="{65B5E535-7972-4C8A-A8C2-DB6E074928BD}" destId="{E3EDCAC4-0236-4926-9D5A-27E06277EC98}" srcOrd="3" destOrd="0" parTransId="{5EBA483C-6AC4-45E8-83E3-7F3841151AE1}" sibTransId="{6E32F090-A1DC-4CC6-8461-03E0C01BA985}"/>
    <dgm:cxn modelId="{233AF712-CAEE-4AAC-9B5F-6AA922DB4E87}" type="presOf" srcId="{A58502C9-4471-4655-B253-68A090EA37C7}" destId="{5519B497-6880-4E18-B66A-3209B7E4F2E8}" srcOrd="1" destOrd="0" presId="urn:microsoft.com/office/officeart/2005/8/layout/cycle4"/>
    <dgm:cxn modelId="{7C10CF19-8833-4E14-B4A8-D2D997360CC9}" type="presOf" srcId="{818DEE05-42D5-4CD7-A3BE-A191A77F86DF}" destId="{8B4CD2DF-A048-49E8-A9F9-E4A5C6AE5AF1}" srcOrd="0" destOrd="0" presId="urn:microsoft.com/office/officeart/2005/8/layout/cycle4"/>
    <dgm:cxn modelId="{27CD3A1A-E7A8-428B-A4AE-B6CEB367163C}" type="presOf" srcId="{2826552F-949F-4DFF-8965-0EADCC762BCE}" destId="{ADFFFCC9-5990-4996-AED8-FAAFA59573D3}" srcOrd="1" destOrd="1" presId="urn:microsoft.com/office/officeart/2005/8/layout/cycle4"/>
    <dgm:cxn modelId="{3CD00130-AE97-4080-8453-4FF68A9055C7}" srcId="{65B5E535-7972-4C8A-A8C2-DB6E074928BD}" destId="{7E23EDB9-7DAE-4237-BBE9-5E055DA3F828}" srcOrd="2" destOrd="0" parTransId="{A1BD7216-32DC-4664-8EEE-4BA75D4C3598}" sibTransId="{20E0EBC1-6749-4AE9-BB96-534D2FF5CEC8}"/>
    <dgm:cxn modelId="{D5495538-5BB6-41B1-84F0-8A0030D130B8}" srcId="{FBC0CB9D-4282-4EA6-8DFD-0C77AC131221}" destId="{A58502C9-4471-4655-B253-68A090EA37C7}" srcOrd="0" destOrd="0" parTransId="{BE12D560-FB37-4BD6-82B0-50E22F286D35}" sibTransId="{C20F0D4F-5C77-4CDF-948D-29B5CB775903}"/>
    <dgm:cxn modelId="{7887CD39-D2A0-490B-8246-0319B7E2387D}" type="presOf" srcId="{5A629ECC-FC14-4935-8DAC-E64811CFDA96}" destId="{00555A8A-6E4A-44B3-9557-3F372049491F}" srcOrd="1" destOrd="1" presId="urn:microsoft.com/office/officeart/2005/8/layout/cycle4"/>
    <dgm:cxn modelId="{DF287362-5C6F-43F1-8FBA-E359988D67C9}" type="presOf" srcId="{5A629ECC-FC14-4935-8DAC-E64811CFDA96}" destId="{CE5D3695-18D5-44F0-92CE-F459EC9D82F2}" srcOrd="0" destOrd="1" presId="urn:microsoft.com/office/officeart/2005/8/layout/cycle4"/>
    <dgm:cxn modelId="{019EBE62-4AA0-4E0E-9C57-D7143AB063A4}" type="presOf" srcId="{65B5E535-7972-4C8A-A8C2-DB6E074928BD}" destId="{10847318-D377-4C9F-A496-E96439FB18F3}" srcOrd="0" destOrd="0" presId="urn:microsoft.com/office/officeart/2005/8/layout/cycle4"/>
    <dgm:cxn modelId="{05AB394A-8FC0-4B58-93DA-22634B76558E}" type="presOf" srcId="{818DEE05-42D5-4CD7-A3BE-A191A77F86DF}" destId="{ADFFFCC9-5990-4996-AED8-FAAFA59573D3}" srcOrd="1" destOrd="0" presId="urn:microsoft.com/office/officeart/2005/8/layout/cycle4"/>
    <dgm:cxn modelId="{93A3CA6E-D280-4D04-9F8C-FADDE3467D82}" type="presOf" srcId="{23B1BE3A-ECB3-40AF-81DA-1CA13CBB7C32}" destId="{2A0A6364-729B-4004-A144-B0C0E77F3E41}" srcOrd="1" destOrd="1" presId="urn:microsoft.com/office/officeart/2005/8/layout/cycle4"/>
    <dgm:cxn modelId="{EA75136F-C406-422E-A110-1CFBCA7B9103}" type="presOf" srcId="{A09E2A2A-A0E5-4AC7-AB86-EF92FC722785}" destId="{5519B497-6880-4E18-B66A-3209B7E4F2E8}" srcOrd="1" destOrd="1" presId="urn:microsoft.com/office/officeart/2005/8/layout/cycle4"/>
    <dgm:cxn modelId="{5854C674-10FA-4EF7-9CC0-33D1206C2127}" srcId="{AB7631CC-7C70-4C75-9576-782E7C551889}" destId="{2826552F-949F-4DFF-8965-0EADCC762BCE}" srcOrd="1" destOrd="0" parTransId="{3570B682-7088-4C77-94C9-FB4FCF2A0C58}" sibTransId="{75C0B21B-38E2-40A9-8086-6F87899CF2D9}"/>
    <dgm:cxn modelId="{03DA6C8D-D585-48E9-9FD3-2E177D01B032}" srcId="{FBC0CB9D-4282-4EA6-8DFD-0C77AC131221}" destId="{A09E2A2A-A0E5-4AC7-AB86-EF92FC722785}" srcOrd="1" destOrd="0" parTransId="{EF33E5B0-28CA-48F7-A2FB-C9599F5817E3}" sibTransId="{9C8BC487-40A8-47D5-AB86-6E0F309C95DE}"/>
    <dgm:cxn modelId="{36B96E93-3550-40D1-90F4-18A0743317F3}" type="presOf" srcId="{43EFE547-D50D-4142-84F0-D9D2FF21A701}" destId="{2A0A6364-729B-4004-A144-B0C0E77F3E41}" srcOrd="1" destOrd="0" presId="urn:microsoft.com/office/officeart/2005/8/layout/cycle4"/>
    <dgm:cxn modelId="{50CA3A97-6349-49A3-89F2-B1464419F087}" type="presOf" srcId="{E3EDCAC4-0236-4926-9D5A-27E06277EC98}" destId="{DD8436DC-0EC8-4359-9143-01D20FDD0372}" srcOrd="0" destOrd="0" presId="urn:microsoft.com/office/officeart/2005/8/layout/cycle4"/>
    <dgm:cxn modelId="{5BB298A1-D280-4F59-81A2-EC6EF7886CF2}" type="presOf" srcId="{DF3FC0A5-AFB7-4736-874F-E96AFB7C39E8}" destId="{00555A8A-6E4A-44B3-9557-3F372049491F}" srcOrd="1" destOrd="0" presId="urn:microsoft.com/office/officeart/2005/8/layout/cycle4"/>
    <dgm:cxn modelId="{330DF1A4-85CD-485E-B4B8-0B023B544C50}" srcId="{7E23EDB9-7DAE-4237-BBE9-5E055DA3F828}" destId="{43EFE547-D50D-4142-84F0-D9D2FF21A701}" srcOrd="0" destOrd="0" parTransId="{EDC1255B-B0AA-4492-A82E-8218970713E4}" sibTransId="{90EEFB4E-481F-4682-B97B-BD83C396BF75}"/>
    <dgm:cxn modelId="{3ED90EA8-C8D6-48C1-B361-C17F6EABE275}" type="presOf" srcId="{A58502C9-4471-4655-B253-68A090EA37C7}" destId="{07B2F821-69C4-4A5B-814C-1BD074BB1041}" srcOrd="0" destOrd="0" presId="urn:microsoft.com/office/officeart/2005/8/layout/cycle4"/>
    <dgm:cxn modelId="{87B980B3-7A8D-4863-B4C8-E69EFDEAB93E}" type="presOf" srcId="{43EFE547-D50D-4142-84F0-D9D2FF21A701}" destId="{A6A9AE91-60C3-4995-8D3D-6BD8136D0A4F}" srcOrd="0" destOrd="0" presId="urn:microsoft.com/office/officeart/2005/8/layout/cycle4"/>
    <dgm:cxn modelId="{5A1861C0-D30F-4142-A71D-2F1845508B69}" type="presOf" srcId="{7E23EDB9-7DAE-4237-BBE9-5E055DA3F828}" destId="{584DA1E9-5A94-40D4-9C93-CB39494AD4DE}" srcOrd="0" destOrd="0" presId="urn:microsoft.com/office/officeart/2005/8/layout/cycle4"/>
    <dgm:cxn modelId="{D1EB5BC7-8CB2-4874-A1D6-50226D38BE99}" type="presOf" srcId="{FBC0CB9D-4282-4EA6-8DFD-0C77AC131221}" destId="{DD579B38-803E-48C4-BB0D-E0B7E4EEB5EF}" srcOrd="0" destOrd="0" presId="urn:microsoft.com/office/officeart/2005/8/layout/cycle4"/>
    <dgm:cxn modelId="{BE3674C9-12C9-4D67-8A15-E9D0EE500B04}" srcId="{65B5E535-7972-4C8A-A8C2-DB6E074928BD}" destId="{FBC0CB9D-4282-4EA6-8DFD-0C77AC131221}" srcOrd="0" destOrd="0" parTransId="{31FC6712-FC46-4C15-A93E-B38A4BAF8672}" sibTransId="{7C123419-D52B-4D08-A4B9-4BA906C08456}"/>
    <dgm:cxn modelId="{E5B3A0CA-D5AC-4DEF-9DCA-69A24B8E263A}" srcId="{7E23EDB9-7DAE-4237-BBE9-5E055DA3F828}" destId="{23B1BE3A-ECB3-40AF-81DA-1CA13CBB7C32}" srcOrd="1" destOrd="0" parTransId="{AB79479F-C609-4A05-A3EC-D0A500EBCA37}" sibTransId="{9FFE40BA-77D2-4A77-91E5-DC5DF4CD4952}"/>
    <dgm:cxn modelId="{3AC47CD2-BBE5-429F-B2FE-F81A23757D1D}" type="presOf" srcId="{2826552F-949F-4DFF-8965-0EADCC762BCE}" destId="{8B4CD2DF-A048-49E8-A9F9-E4A5C6AE5AF1}" srcOrd="0" destOrd="1" presId="urn:microsoft.com/office/officeart/2005/8/layout/cycle4"/>
    <dgm:cxn modelId="{B7E52ADC-6BD5-497D-A4C1-B27F0DFFBBF5}" srcId="{E3EDCAC4-0236-4926-9D5A-27E06277EC98}" destId="{5A629ECC-FC14-4935-8DAC-E64811CFDA96}" srcOrd="1" destOrd="0" parTransId="{5D175204-BAF5-455B-9EFC-CB19337B93A0}" sibTransId="{C701FA29-F873-4986-B202-80BA2ACA925E}"/>
    <dgm:cxn modelId="{C599CFE3-E424-4E46-8B53-B4BFB602A44D}" srcId="{E3EDCAC4-0236-4926-9D5A-27E06277EC98}" destId="{DF3FC0A5-AFB7-4736-874F-E96AFB7C39E8}" srcOrd="0" destOrd="0" parTransId="{D1F87029-4FA1-46CE-A4F0-99593118CA2E}" sibTransId="{578364EF-2145-496B-8740-26674AD8F0B2}"/>
    <dgm:cxn modelId="{EA0D02E4-790D-4D64-938A-572CA43CB85F}" type="presOf" srcId="{DF3FC0A5-AFB7-4736-874F-E96AFB7C39E8}" destId="{CE5D3695-18D5-44F0-92CE-F459EC9D82F2}" srcOrd="0" destOrd="0" presId="urn:microsoft.com/office/officeart/2005/8/layout/cycle4"/>
    <dgm:cxn modelId="{64B118EA-ED85-4B94-9A9D-0EA193352902}" type="presOf" srcId="{23B1BE3A-ECB3-40AF-81DA-1CA13CBB7C32}" destId="{A6A9AE91-60C3-4995-8D3D-6BD8136D0A4F}" srcOrd="0" destOrd="1" presId="urn:microsoft.com/office/officeart/2005/8/layout/cycle4"/>
    <dgm:cxn modelId="{C6F1BDF0-7F4B-4093-BA70-737BCCF2E411}" srcId="{65B5E535-7972-4C8A-A8C2-DB6E074928BD}" destId="{AB7631CC-7C70-4C75-9576-782E7C551889}" srcOrd="1" destOrd="0" parTransId="{583B69EB-A1A2-4874-925E-9078759A6021}" sibTransId="{2A7482C5-A475-4B0D-8865-048541D61DC7}"/>
    <dgm:cxn modelId="{D55A2FF2-603A-4196-9BCC-0E7E394BC220}" type="presOf" srcId="{AB7631CC-7C70-4C75-9576-782E7C551889}" destId="{E1D4186C-ED54-4A5C-8EBF-0CBB975C2EA9}" srcOrd="0" destOrd="0" presId="urn:microsoft.com/office/officeart/2005/8/layout/cycle4"/>
    <dgm:cxn modelId="{E9AFD5F8-4013-4920-983B-71AAC8963A11}" srcId="{AB7631CC-7C70-4C75-9576-782E7C551889}" destId="{818DEE05-42D5-4CD7-A3BE-A191A77F86DF}" srcOrd="0" destOrd="0" parTransId="{66E0C914-DE05-4A32-9CE0-F6A254643CD4}" sibTransId="{306FC932-98E2-4E67-B984-D022B18A73A9}"/>
    <dgm:cxn modelId="{6C96F0FF-90E9-48F5-AFA0-ED14086B8D99}" type="presOf" srcId="{A09E2A2A-A0E5-4AC7-AB86-EF92FC722785}" destId="{07B2F821-69C4-4A5B-814C-1BD074BB1041}" srcOrd="0" destOrd="1" presId="urn:microsoft.com/office/officeart/2005/8/layout/cycle4"/>
    <dgm:cxn modelId="{0181A128-77BA-42DC-82C8-12BEEB9F9CFF}" type="presParOf" srcId="{10847318-D377-4C9F-A496-E96439FB18F3}" destId="{A6E42A94-7269-4F94-8EA6-73A7829B1322}" srcOrd="0" destOrd="0" presId="urn:microsoft.com/office/officeart/2005/8/layout/cycle4"/>
    <dgm:cxn modelId="{F89F2068-1A97-498E-8F5B-A0F9326EA48B}" type="presParOf" srcId="{A6E42A94-7269-4F94-8EA6-73A7829B1322}" destId="{E5DE5869-5821-4B3F-8508-530B5F57F99B}" srcOrd="0" destOrd="0" presId="urn:microsoft.com/office/officeart/2005/8/layout/cycle4"/>
    <dgm:cxn modelId="{43BC38B1-C8CA-486A-8FA8-6651B46C366A}" type="presParOf" srcId="{E5DE5869-5821-4B3F-8508-530B5F57F99B}" destId="{07B2F821-69C4-4A5B-814C-1BD074BB1041}" srcOrd="0" destOrd="0" presId="urn:microsoft.com/office/officeart/2005/8/layout/cycle4"/>
    <dgm:cxn modelId="{5A49DBBA-9F91-4AFC-9180-30ECB2E0DF66}" type="presParOf" srcId="{E5DE5869-5821-4B3F-8508-530B5F57F99B}" destId="{5519B497-6880-4E18-B66A-3209B7E4F2E8}" srcOrd="1" destOrd="0" presId="urn:microsoft.com/office/officeart/2005/8/layout/cycle4"/>
    <dgm:cxn modelId="{23D04E8A-CD5F-48B8-84CA-26F7CBE8A269}" type="presParOf" srcId="{A6E42A94-7269-4F94-8EA6-73A7829B1322}" destId="{8A0D35EF-53C2-4A40-BE5A-0A5BE1A226F3}" srcOrd="1" destOrd="0" presId="urn:microsoft.com/office/officeart/2005/8/layout/cycle4"/>
    <dgm:cxn modelId="{CD4CEC05-D94C-4A9E-8633-FCA0ED43BBB9}" type="presParOf" srcId="{8A0D35EF-53C2-4A40-BE5A-0A5BE1A226F3}" destId="{8B4CD2DF-A048-49E8-A9F9-E4A5C6AE5AF1}" srcOrd="0" destOrd="0" presId="urn:microsoft.com/office/officeart/2005/8/layout/cycle4"/>
    <dgm:cxn modelId="{60D9FED5-43C6-47EE-A1D4-6E3875BA610F}" type="presParOf" srcId="{8A0D35EF-53C2-4A40-BE5A-0A5BE1A226F3}" destId="{ADFFFCC9-5990-4996-AED8-FAAFA59573D3}" srcOrd="1" destOrd="0" presId="urn:microsoft.com/office/officeart/2005/8/layout/cycle4"/>
    <dgm:cxn modelId="{98A89673-B574-4BE1-982F-584BB42D7D83}" type="presParOf" srcId="{A6E42A94-7269-4F94-8EA6-73A7829B1322}" destId="{4579F0E0-7D67-4605-93B6-5DAC3234F16A}" srcOrd="2" destOrd="0" presId="urn:microsoft.com/office/officeart/2005/8/layout/cycle4"/>
    <dgm:cxn modelId="{3FFB2D6C-C4F1-4C21-BF54-E6D638D53960}" type="presParOf" srcId="{4579F0E0-7D67-4605-93B6-5DAC3234F16A}" destId="{A6A9AE91-60C3-4995-8D3D-6BD8136D0A4F}" srcOrd="0" destOrd="0" presId="urn:microsoft.com/office/officeart/2005/8/layout/cycle4"/>
    <dgm:cxn modelId="{538FE8ED-D8F5-4E03-8A17-83C595E56E35}" type="presParOf" srcId="{4579F0E0-7D67-4605-93B6-5DAC3234F16A}" destId="{2A0A6364-729B-4004-A144-B0C0E77F3E41}" srcOrd="1" destOrd="0" presId="urn:microsoft.com/office/officeart/2005/8/layout/cycle4"/>
    <dgm:cxn modelId="{7E1B17CE-0CB2-4199-A200-ECA3BE4751DE}" type="presParOf" srcId="{A6E42A94-7269-4F94-8EA6-73A7829B1322}" destId="{7B19480B-85F7-4BC9-9B58-3A2855CD7A6F}" srcOrd="3" destOrd="0" presId="urn:microsoft.com/office/officeart/2005/8/layout/cycle4"/>
    <dgm:cxn modelId="{EC005D2A-D076-4684-8B3A-EFF4F49C94F5}" type="presParOf" srcId="{7B19480B-85F7-4BC9-9B58-3A2855CD7A6F}" destId="{CE5D3695-18D5-44F0-92CE-F459EC9D82F2}" srcOrd="0" destOrd="0" presId="urn:microsoft.com/office/officeart/2005/8/layout/cycle4"/>
    <dgm:cxn modelId="{8F3CDE23-9E74-4607-9C6B-584DF7C35F88}" type="presParOf" srcId="{7B19480B-85F7-4BC9-9B58-3A2855CD7A6F}" destId="{00555A8A-6E4A-44B3-9557-3F372049491F}" srcOrd="1" destOrd="0" presId="urn:microsoft.com/office/officeart/2005/8/layout/cycle4"/>
    <dgm:cxn modelId="{847A322D-5F96-4497-9C54-BF9BA3D1A2BF}" type="presParOf" srcId="{A6E42A94-7269-4F94-8EA6-73A7829B1322}" destId="{B392E7D6-4A40-43A6-A32F-41EAD49195E5}" srcOrd="4" destOrd="0" presId="urn:microsoft.com/office/officeart/2005/8/layout/cycle4"/>
    <dgm:cxn modelId="{56528B4E-38C1-41E5-A465-6BD0AED5203E}" type="presParOf" srcId="{10847318-D377-4C9F-A496-E96439FB18F3}" destId="{4F6A3794-2F39-46EC-BAE5-21CDF1FC4E5C}" srcOrd="1" destOrd="0" presId="urn:microsoft.com/office/officeart/2005/8/layout/cycle4"/>
    <dgm:cxn modelId="{F4E025F4-08C1-4478-A27C-19819D359B3E}" type="presParOf" srcId="{4F6A3794-2F39-46EC-BAE5-21CDF1FC4E5C}" destId="{DD579B38-803E-48C4-BB0D-E0B7E4EEB5EF}" srcOrd="0" destOrd="0" presId="urn:microsoft.com/office/officeart/2005/8/layout/cycle4"/>
    <dgm:cxn modelId="{2E30BED3-F80F-4A60-9A67-46A3FE1B3222}" type="presParOf" srcId="{4F6A3794-2F39-46EC-BAE5-21CDF1FC4E5C}" destId="{E1D4186C-ED54-4A5C-8EBF-0CBB975C2EA9}" srcOrd="1" destOrd="0" presId="urn:microsoft.com/office/officeart/2005/8/layout/cycle4"/>
    <dgm:cxn modelId="{F99F05C2-61A3-4DD0-AE0E-F6E0FF7A7D7A}" type="presParOf" srcId="{4F6A3794-2F39-46EC-BAE5-21CDF1FC4E5C}" destId="{584DA1E9-5A94-40D4-9C93-CB39494AD4DE}" srcOrd="2" destOrd="0" presId="urn:microsoft.com/office/officeart/2005/8/layout/cycle4"/>
    <dgm:cxn modelId="{FD11831C-B8D8-4544-99AA-0B2D07991F28}" type="presParOf" srcId="{4F6A3794-2F39-46EC-BAE5-21CDF1FC4E5C}" destId="{DD8436DC-0EC8-4359-9143-01D20FDD0372}" srcOrd="3" destOrd="0" presId="urn:microsoft.com/office/officeart/2005/8/layout/cycle4"/>
    <dgm:cxn modelId="{7B386CCB-CDFC-4EE8-BF02-EA132A2C8068}" type="presParOf" srcId="{4F6A3794-2F39-46EC-BAE5-21CDF1FC4E5C}" destId="{FE939D74-56FB-4740-AE36-1F8990B32820}" srcOrd="4" destOrd="0" presId="urn:microsoft.com/office/officeart/2005/8/layout/cycle4"/>
    <dgm:cxn modelId="{61DEA0E0-EDC4-40F9-B703-DFCF10EA6CE5}" type="presParOf" srcId="{10847318-D377-4C9F-A496-E96439FB18F3}" destId="{9DDE0E8E-B605-44E0-B165-E7A5796A354C}" srcOrd="2" destOrd="0" presId="urn:microsoft.com/office/officeart/2005/8/layout/cycle4"/>
    <dgm:cxn modelId="{BA886452-D24F-4661-B13D-68ED71757F65}" type="presParOf" srcId="{10847318-D377-4C9F-A496-E96439FB18F3}" destId="{A7FC9159-2DF2-4B45-BDFF-00B39621DF2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5E535-7972-4C8A-A8C2-DB6E074928B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502C9-4471-4655-B253-68A090EA37C7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BE12D560-FB37-4BD6-82B0-50E22F286D35}" type="parTrans" cxnId="{D5495538-5BB6-41B1-84F0-8A0030D130B8}">
      <dgm:prSet/>
      <dgm:spPr/>
      <dgm:t>
        <a:bodyPr/>
        <a:lstStyle/>
        <a:p>
          <a:endParaRPr lang="en-US"/>
        </a:p>
      </dgm:t>
    </dgm:pt>
    <dgm:pt modelId="{C20F0D4F-5C77-4CDF-948D-29B5CB775903}" type="sibTrans" cxnId="{D5495538-5BB6-41B1-84F0-8A0030D130B8}">
      <dgm:prSet/>
      <dgm:spPr/>
      <dgm:t>
        <a:bodyPr/>
        <a:lstStyle/>
        <a:p>
          <a:endParaRPr lang="en-US"/>
        </a:p>
      </dgm:t>
    </dgm:pt>
    <dgm:pt modelId="{AB7631CC-7C70-4C75-9576-782E7C551889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 dirty="0" err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A.A.Ali</a:t>
          </a:r>
          <a:r>
            <a:rPr lang="en-US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, 2023</a:t>
          </a:r>
        </a:p>
      </dgm:t>
    </dgm:pt>
    <dgm:pt modelId="{583B69EB-A1A2-4874-925E-9078759A6021}" type="parTrans" cxnId="{C6F1BDF0-7F4B-4093-BA70-737BCCF2E411}">
      <dgm:prSet/>
      <dgm:spPr/>
      <dgm:t>
        <a:bodyPr/>
        <a:lstStyle/>
        <a:p>
          <a:endParaRPr lang="en-US"/>
        </a:p>
      </dgm:t>
    </dgm:pt>
    <dgm:pt modelId="{2A7482C5-A475-4B0D-8865-048541D61DC7}" type="sibTrans" cxnId="{C6F1BDF0-7F4B-4093-BA70-737BCCF2E411}">
      <dgm:prSet/>
      <dgm:spPr/>
      <dgm:t>
        <a:bodyPr/>
        <a:lstStyle/>
        <a:p>
          <a:endParaRPr lang="en-US"/>
        </a:p>
      </dgm:t>
    </dgm:pt>
    <dgm:pt modelId="{818DEE05-42D5-4CD7-A3BE-A191A77F86DF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66E0C914-DE05-4A32-9CE0-F6A254643CD4}" type="parTrans" cxnId="{E9AFD5F8-4013-4920-983B-71AAC8963A11}">
      <dgm:prSet/>
      <dgm:spPr/>
      <dgm:t>
        <a:bodyPr/>
        <a:lstStyle/>
        <a:p>
          <a:endParaRPr lang="en-US"/>
        </a:p>
      </dgm:t>
    </dgm:pt>
    <dgm:pt modelId="{306FC932-98E2-4E67-B984-D022B18A73A9}" type="sibTrans" cxnId="{E9AFD5F8-4013-4920-983B-71AAC8963A11}">
      <dgm:prSet/>
      <dgm:spPr/>
      <dgm:t>
        <a:bodyPr/>
        <a:lstStyle/>
        <a:p>
          <a:endParaRPr lang="en-US"/>
        </a:p>
      </dgm:t>
    </dgm:pt>
    <dgm:pt modelId="{7E23EDB9-7DAE-4237-BBE9-5E055DA3F828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Waqar.S.Qureshi,2023</a:t>
          </a:r>
        </a:p>
      </dgm:t>
    </dgm:pt>
    <dgm:pt modelId="{A1BD7216-32DC-4664-8EEE-4BA75D4C3598}" type="parTrans" cxnId="{3CD00130-AE97-4080-8453-4FF68A9055C7}">
      <dgm:prSet/>
      <dgm:spPr/>
      <dgm:t>
        <a:bodyPr/>
        <a:lstStyle/>
        <a:p>
          <a:endParaRPr lang="en-US"/>
        </a:p>
      </dgm:t>
    </dgm:pt>
    <dgm:pt modelId="{20E0EBC1-6749-4AE9-BB96-534D2FF5CEC8}" type="sibTrans" cxnId="{3CD00130-AE97-4080-8453-4FF68A9055C7}">
      <dgm:prSet/>
      <dgm:spPr/>
      <dgm:t>
        <a:bodyPr/>
        <a:lstStyle/>
        <a:p>
          <a:endParaRPr lang="en-US"/>
        </a:p>
      </dgm:t>
    </dgm:pt>
    <dgm:pt modelId="{43EFE547-D50D-4142-84F0-D9D2FF21A701}">
      <dgm:prSet phldrT="[Text]" custT="1"/>
      <dgm:spPr/>
      <dgm:t>
        <a:bodyPr/>
        <a:lstStyle/>
        <a:p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EDC1255B-B0AA-4492-A82E-8218970713E4}" type="parTrans" cxnId="{330DF1A4-85CD-485E-B4B8-0B023B544C50}">
      <dgm:prSet/>
      <dgm:spPr/>
      <dgm:t>
        <a:bodyPr/>
        <a:lstStyle/>
        <a:p>
          <a:endParaRPr lang="en-US"/>
        </a:p>
      </dgm:t>
    </dgm:pt>
    <dgm:pt modelId="{90EEFB4E-481F-4682-B97B-BD83C396BF75}" type="sibTrans" cxnId="{330DF1A4-85CD-485E-B4B8-0B023B544C50}">
      <dgm:prSet/>
      <dgm:spPr/>
      <dgm:t>
        <a:bodyPr/>
        <a:lstStyle/>
        <a:p>
          <a:endParaRPr lang="en-US"/>
        </a:p>
      </dgm:t>
    </dgm:pt>
    <dgm:pt modelId="{E3EDCAC4-0236-4926-9D5A-27E06277EC98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56082"/>
        </a:solidFill>
      </dgm:spPr>
      <dgm:t>
        <a:bodyPr/>
        <a:lstStyle/>
        <a:p>
          <a:r>
            <a:rPr lang="en-US" sz="140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Saúl Cano-Ortiz, 2024</a:t>
          </a:r>
        </a:p>
      </dgm:t>
    </dgm:pt>
    <dgm:pt modelId="{5EBA483C-6AC4-45E8-83E3-7F3841151AE1}" type="parTrans" cxnId="{CA767907-E53B-4F13-A3D8-696F0394F78C}">
      <dgm:prSet/>
      <dgm:spPr/>
      <dgm:t>
        <a:bodyPr/>
        <a:lstStyle/>
        <a:p>
          <a:endParaRPr lang="en-US"/>
        </a:p>
      </dgm:t>
    </dgm:pt>
    <dgm:pt modelId="{6E32F090-A1DC-4CC6-8461-03E0C01BA985}" type="sibTrans" cxnId="{CA767907-E53B-4F13-A3D8-696F0394F78C}">
      <dgm:prSet/>
      <dgm:spPr/>
      <dgm:t>
        <a:bodyPr/>
        <a:lstStyle/>
        <a:p>
          <a:endParaRPr lang="en-US"/>
        </a:p>
      </dgm:t>
    </dgm:pt>
    <dgm:pt modelId="{DF3FC0A5-AFB7-4736-874F-E96AFB7C39E8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D1F87029-4FA1-46CE-A4F0-99593118CA2E}" type="parTrans" cxnId="{C599CFE3-E424-4E46-8B53-B4BFB602A44D}">
      <dgm:prSet/>
      <dgm:spPr/>
      <dgm:t>
        <a:bodyPr/>
        <a:lstStyle/>
        <a:p>
          <a:endParaRPr lang="en-US"/>
        </a:p>
      </dgm:t>
    </dgm:pt>
    <dgm:pt modelId="{578364EF-2145-496B-8740-26674AD8F0B2}" type="sibTrans" cxnId="{C599CFE3-E424-4E46-8B53-B4BFB602A44D}">
      <dgm:prSet/>
      <dgm:spPr/>
      <dgm:t>
        <a:bodyPr/>
        <a:lstStyle/>
        <a:p>
          <a:endParaRPr lang="en-US"/>
        </a:p>
      </dgm:t>
    </dgm:pt>
    <dgm:pt modelId="{A09E2A2A-A0E5-4AC7-AB86-EF92FC722785}">
      <dgm:prSet phldrT="[Text]" custT="1"/>
      <dgm:spPr/>
      <dgm:t>
        <a:bodyPr/>
        <a:lstStyle/>
        <a:p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EF33E5B0-28CA-48F7-A2FB-C9599F5817E3}" type="parTrans" cxnId="{03DA6C8D-D585-48E9-9FD3-2E177D01B032}">
      <dgm:prSet/>
      <dgm:spPr/>
      <dgm:t>
        <a:bodyPr/>
        <a:lstStyle/>
        <a:p>
          <a:endParaRPr lang="en-US"/>
        </a:p>
      </dgm:t>
    </dgm:pt>
    <dgm:pt modelId="{9C8BC487-40A8-47D5-AB86-6E0F309C95DE}" type="sibTrans" cxnId="{03DA6C8D-D585-48E9-9FD3-2E177D01B032}">
      <dgm:prSet/>
      <dgm:spPr/>
      <dgm:t>
        <a:bodyPr/>
        <a:lstStyle/>
        <a:p>
          <a:endParaRPr lang="en-US"/>
        </a:p>
      </dgm:t>
    </dgm:pt>
    <dgm:pt modelId="{2826552F-949F-4DFF-8965-0EADCC762BCE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3570B682-7088-4C77-94C9-FB4FCF2A0C58}" type="parTrans" cxnId="{5854C674-10FA-4EF7-9CC0-33D1206C2127}">
      <dgm:prSet/>
      <dgm:spPr/>
      <dgm:t>
        <a:bodyPr/>
        <a:lstStyle/>
        <a:p>
          <a:endParaRPr lang="en-US"/>
        </a:p>
      </dgm:t>
    </dgm:pt>
    <dgm:pt modelId="{75C0B21B-38E2-40A9-8086-6F87899CF2D9}" type="sibTrans" cxnId="{5854C674-10FA-4EF7-9CC0-33D1206C2127}">
      <dgm:prSet/>
      <dgm:spPr/>
      <dgm:t>
        <a:bodyPr/>
        <a:lstStyle/>
        <a:p>
          <a:endParaRPr lang="en-US"/>
        </a:p>
      </dgm:t>
    </dgm:pt>
    <dgm:pt modelId="{23B1BE3A-ECB3-40AF-81DA-1CA13CBB7C32}">
      <dgm:prSet phldrT="[Text]" custT="1"/>
      <dgm:spPr/>
      <dgm:t>
        <a:bodyPr/>
        <a:lstStyle/>
        <a:p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AB79479F-C609-4A05-A3EC-D0A500EBCA37}" type="parTrans" cxnId="{E5B3A0CA-D5AC-4DEF-9DCA-69A24B8E263A}">
      <dgm:prSet/>
      <dgm:spPr/>
      <dgm:t>
        <a:bodyPr/>
        <a:lstStyle/>
        <a:p>
          <a:endParaRPr lang="en-US"/>
        </a:p>
      </dgm:t>
    </dgm:pt>
    <dgm:pt modelId="{9FFE40BA-77D2-4A77-91E5-DC5DF4CD4952}" type="sibTrans" cxnId="{E5B3A0CA-D5AC-4DEF-9DCA-69A24B8E263A}">
      <dgm:prSet/>
      <dgm:spPr/>
      <dgm:t>
        <a:bodyPr/>
        <a:lstStyle/>
        <a:p>
          <a:endParaRPr lang="en-US"/>
        </a:p>
      </dgm:t>
    </dgm:pt>
    <dgm:pt modelId="{FBC0CB9D-4282-4EA6-8DFD-0C77AC13122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>
              <a:solidFill>
                <a:sysClr val="windowText" lastClr="000000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Our Research</a:t>
          </a:r>
        </a:p>
      </dgm:t>
    </dgm:pt>
    <dgm:pt modelId="{7C123419-D52B-4D08-A4B9-4BA906C08456}" type="sibTrans" cxnId="{BE3674C9-12C9-4D67-8A15-E9D0EE500B04}">
      <dgm:prSet/>
      <dgm:spPr/>
      <dgm:t>
        <a:bodyPr/>
        <a:lstStyle/>
        <a:p>
          <a:endParaRPr lang="en-US"/>
        </a:p>
      </dgm:t>
    </dgm:pt>
    <dgm:pt modelId="{31FC6712-FC46-4C15-A93E-B38A4BAF8672}" type="parTrans" cxnId="{BE3674C9-12C9-4D67-8A15-E9D0EE500B04}">
      <dgm:prSet/>
      <dgm:spPr/>
      <dgm:t>
        <a:bodyPr/>
        <a:lstStyle/>
        <a:p>
          <a:endParaRPr lang="en-US"/>
        </a:p>
      </dgm:t>
    </dgm:pt>
    <dgm:pt modelId="{5A629ECC-FC14-4935-8DAC-E64811CFDA96}">
      <dgm:prSet phldrT="[Text]" custT="1"/>
      <dgm:spPr/>
      <dgm:t>
        <a:bodyPr/>
        <a:lstStyle/>
        <a:p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C701FA29-F873-4986-B202-80BA2ACA925E}" type="sibTrans" cxnId="{B7E52ADC-6BD5-497D-A4C1-B27F0DFFBBF5}">
      <dgm:prSet/>
      <dgm:spPr/>
      <dgm:t>
        <a:bodyPr/>
        <a:lstStyle/>
        <a:p>
          <a:endParaRPr lang="en-US"/>
        </a:p>
      </dgm:t>
    </dgm:pt>
    <dgm:pt modelId="{5D175204-BAF5-455B-9EFC-CB19337B93A0}" type="parTrans" cxnId="{B7E52ADC-6BD5-497D-A4C1-B27F0DFFBBF5}">
      <dgm:prSet/>
      <dgm:spPr/>
      <dgm:t>
        <a:bodyPr/>
        <a:lstStyle/>
        <a:p>
          <a:endParaRPr lang="en-US"/>
        </a:p>
      </dgm:t>
    </dgm:pt>
    <dgm:pt modelId="{10847318-D377-4C9F-A496-E96439FB18F3}" type="pres">
      <dgm:prSet presAssocID="{65B5E535-7972-4C8A-A8C2-DB6E074928B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6E42A94-7269-4F94-8EA6-73A7829B1322}" type="pres">
      <dgm:prSet presAssocID="{65B5E535-7972-4C8A-A8C2-DB6E074928BD}" presName="children" presStyleCnt="0"/>
      <dgm:spPr/>
    </dgm:pt>
    <dgm:pt modelId="{E5DE5869-5821-4B3F-8508-530B5F57F99B}" type="pres">
      <dgm:prSet presAssocID="{65B5E535-7972-4C8A-A8C2-DB6E074928BD}" presName="child1group" presStyleCnt="0"/>
      <dgm:spPr/>
    </dgm:pt>
    <dgm:pt modelId="{07B2F821-69C4-4A5B-814C-1BD074BB1041}" type="pres">
      <dgm:prSet presAssocID="{65B5E535-7972-4C8A-A8C2-DB6E074928BD}" presName="child1" presStyleLbl="bgAcc1" presStyleIdx="0" presStyleCnt="4" custScaleX="126990" custScaleY="105279"/>
      <dgm:spPr/>
    </dgm:pt>
    <dgm:pt modelId="{5519B497-6880-4E18-B66A-3209B7E4F2E8}" type="pres">
      <dgm:prSet presAssocID="{65B5E535-7972-4C8A-A8C2-DB6E074928BD}" presName="child1Text" presStyleLbl="bgAcc1" presStyleIdx="0" presStyleCnt="4">
        <dgm:presLayoutVars>
          <dgm:bulletEnabled val="1"/>
        </dgm:presLayoutVars>
      </dgm:prSet>
      <dgm:spPr/>
    </dgm:pt>
    <dgm:pt modelId="{8A0D35EF-53C2-4A40-BE5A-0A5BE1A226F3}" type="pres">
      <dgm:prSet presAssocID="{65B5E535-7972-4C8A-A8C2-DB6E074928BD}" presName="child2group" presStyleCnt="0"/>
      <dgm:spPr/>
    </dgm:pt>
    <dgm:pt modelId="{8B4CD2DF-A048-49E8-A9F9-E4A5C6AE5AF1}" type="pres">
      <dgm:prSet presAssocID="{65B5E535-7972-4C8A-A8C2-DB6E074928BD}" presName="child2" presStyleLbl="bgAcc1" presStyleIdx="1" presStyleCnt="4" custScaleX="126990" custScaleY="100744"/>
      <dgm:spPr/>
    </dgm:pt>
    <dgm:pt modelId="{ADFFFCC9-5990-4996-AED8-FAAFA59573D3}" type="pres">
      <dgm:prSet presAssocID="{65B5E535-7972-4C8A-A8C2-DB6E074928BD}" presName="child2Text" presStyleLbl="bgAcc1" presStyleIdx="1" presStyleCnt="4">
        <dgm:presLayoutVars>
          <dgm:bulletEnabled val="1"/>
        </dgm:presLayoutVars>
      </dgm:prSet>
      <dgm:spPr/>
    </dgm:pt>
    <dgm:pt modelId="{4579F0E0-7D67-4605-93B6-5DAC3234F16A}" type="pres">
      <dgm:prSet presAssocID="{65B5E535-7972-4C8A-A8C2-DB6E074928BD}" presName="child3group" presStyleCnt="0"/>
      <dgm:spPr/>
    </dgm:pt>
    <dgm:pt modelId="{A6A9AE91-60C3-4995-8D3D-6BD8136D0A4F}" type="pres">
      <dgm:prSet presAssocID="{65B5E535-7972-4C8A-A8C2-DB6E074928BD}" presName="child3" presStyleLbl="bgAcc1" presStyleIdx="2" presStyleCnt="4" custScaleX="126752" custLinFactNeighborX="9438" custLinFactNeighborY="780"/>
      <dgm:spPr/>
    </dgm:pt>
    <dgm:pt modelId="{2A0A6364-729B-4004-A144-B0C0E77F3E41}" type="pres">
      <dgm:prSet presAssocID="{65B5E535-7972-4C8A-A8C2-DB6E074928BD}" presName="child3Text" presStyleLbl="bgAcc1" presStyleIdx="2" presStyleCnt="4">
        <dgm:presLayoutVars>
          <dgm:bulletEnabled val="1"/>
        </dgm:presLayoutVars>
      </dgm:prSet>
      <dgm:spPr/>
    </dgm:pt>
    <dgm:pt modelId="{7B19480B-85F7-4BC9-9B58-3A2855CD7A6F}" type="pres">
      <dgm:prSet presAssocID="{65B5E535-7972-4C8A-A8C2-DB6E074928BD}" presName="child4group" presStyleCnt="0"/>
      <dgm:spPr/>
    </dgm:pt>
    <dgm:pt modelId="{CE5D3695-18D5-44F0-92CE-F459EC9D82F2}" type="pres">
      <dgm:prSet presAssocID="{65B5E535-7972-4C8A-A8C2-DB6E074928BD}" presName="child4" presStyleLbl="bgAcc1" presStyleIdx="3" presStyleCnt="4" custScaleX="129110" custScaleY="102367"/>
      <dgm:spPr/>
    </dgm:pt>
    <dgm:pt modelId="{00555A8A-6E4A-44B3-9557-3F372049491F}" type="pres">
      <dgm:prSet presAssocID="{65B5E535-7972-4C8A-A8C2-DB6E074928BD}" presName="child4Text" presStyleLbl="bgAcc1" presStyleIdx="3" presStyleCnt="4">
        <dgm:presLayoutVars>
          <dgm:bulletEnabled val="1"/>
        </dgm:presLayoutVars>
      </dgm:prSet>
      <dgm:spPr/>
    </dgm:pt>
    <dgm:pt modelId="{B392E7D6-4A40-43A6-A32F-41EAD49195E5}" type="pres">
      <dgm:prSet presAssocID="{65B5E535-7972-4C8A-A8C2-DB6E074928BD}" presName="childPlaceholder" presStyleCnt="0"/>
      <dgm:spPr/>
    </dgm:pt>
    <dgm:pt modelId="{4F6A3794-2F39-46EC-BAE5-21CDF1FC4E5C}" type="pres">
      <dgm:prSet presAssocID="{65B5E535-7972-4C8A-A8C2-DB6E074928BD}" presName="circle" presStyleCnt="0"/>
      <dgm:spPr/>
    </dgm:pt>
    <dgm:pt modelId="{DD579B38-803E-48C4-BB0D-E0B7E4EEB5EF}" type="pres">
      <dgm:prSet presAssocID="{65B5E535-7972-4C8A-A8C2-DB6E074928BD}" presName="quadrant1" presStyleLbl="node1" presStyleIdx="0" presStyleCnt="4" custScaleX="93767" custScaleY="83097">
        <dgm:presLayoutVars>
          <dgm:chMax val="1"/>
          <dgm:bulletEnabled val="1"/>
        </dgm:presLayoutVars>
      </dgm:prSet>
      <dgm:spPr/>
    </dgm:pt>
    <dgm:pt modelId="{E1D4186C-ED54-4A5C-8EBF-0CBB975C2EA9}" type="pres">
      <dgm:prSet presAssocID="{65B5E535-7972-4C8A-A8C2-DB6E074928BD}" presName="quadrant2" presStyleLbl="node1" presStyleIdx="1" presStyleCnt="4" custScaleX="93767" custScaleY="83097">
        <dgm:presLayoutVars>
          <dgm:chMax val="1"/>
          <dgm:bulletEnabled val="1"/>
        </dgm:presLayoutVars>
      </dgm:prSet>
      <dgm:spPr/>
    </dgm:pt>
    <dgm:pt modelId="{584DA1E9-5A94-40D4-9C93-CB39494AD4DE}" type="pres">
      <dgm:prSet presAssocID="{65B5E535-7972-4C8A-A8C2-DB6E074928BD}" presName="quadrant3" presStyleLbl="node1" presStyleIdx="2" presStyleCnt="4" custScaleX="93767" custScaleY="83097">
        <dgm:presLayoutVars>
          <dgm:chMax val="1"/>
          <dgm:bulletEnabled val="1"/>
        </dgm:presLayoutVars>
      </dgm:prSet>
      <dgm:spPr/>
    </dgm:pt>
    <dgm:pt modelId="{DD8436DC-0EC8-4359-9143-01D20FDD0372}" type="pres">
      <dgm:prSet presAssocID="{65B5E535-7972-4C8A-A8C2-DB6E074928BD}" presName="quadrant4" presStyleLbl="node1" presStyleIdx="3" presStyleCnt="4" custScaleX="93767" custScaleY="83097">
        <dgm:presLayoutVars>
          <dgm:chMax val="1"/>
          <dgm:bulletEnabled val="1"/>
        </dgm:presLayoutVars>
      </dgm:prSet>
      <dgm:spPr/>
    </dgm:pt>
    <dgm:pt modelId="{FE939D74-56FB-4740-AE36-1F8990B32820}" type="pres">
      <dgm:prSet presAssocID="{65B5E535-7972-4C8A-A8C2-DB6E074928BD}" presName="quadrantPlaceholder" presStyleCnt="0"/>
      <dgm:spPr/>
    </dgm:pt>
    <dgm:pt modelId="{9DDE0E8E-B605-44E0-B165-E7A5796A354C}" type="pres">
      <dgm:prSet presAssocID="{65B5E535-7972-4C8A-A8C2-DB6E074928BD}" presName="center1" presStyleLbl="fgShp" presStyleIdx="0" presStyleCnt="2" custFlipVert="1" custScaleX="17169" custScaleY="26037" custLinFactX="300000" custLinFactY="30313" custLinFactNeighborX="320375" custLinFactNeighborY="100000"/>
      <dgm:spPr/>
    </dgm:pt>
    <dgm:pt modelId="{A7FC9159-2DF2-4B45-BDFF-00B39621DF29}" type="pres">
      <dgm:prSet presAssocID="{65B5E535-7972-4C8A-A8C2-DB6E074928BD}" presName="center2" presStyleLbl="fgShp" presStyleIdx="1" presStyleCnt="2" custFlipVert="1" custFlipHor="1" custScaleX="9157" custScaleY="50019" custLinFactX="-117055" custLinFactY="200000" custLinFactNeighborX="-200000" custLinFactNeighborY="244907"/>
      <dgm:spPr/>
    </dgm:pt>
  </dgm:ptLst>
  <dgm:cxnLst>
    <dgm:cxn modelId="{CA767907-E53B-4F13-A3D8-696F0394F78C}" srcId="{65B5E535-7972-4C8A-A8C2-DB6E074928BD}" destId="{E3EDCAC4-0236-4926-9D5A-27E06277EC98}" srcOrd="3" destOrd="0" parTransId="{5EBA483C-6AC4-45E8-83E3-7F3841151AE1}" sibTransId="{6E32F090-A1DC-4CC6-8461-03E0C01BA985}"/>
    <dgm:cxn modelId="{233AF712-CAEE-4AAC-9B5F-6AA922DB4E87}" type="presOf" srcId="{A58502C9-4471-4655-B253-68A090EA37C7}" destId="{5519B497-6880-4E18-B66A-3209B7E4F2E8}" srcOrd="1" destOrd="0" presId="urn:microsoft.com/office/officeart/2005/8/layout/cycle4"/>
    <dgm:cxn modelId="{7C10CF19-8833-4E14-B4A8-D2D997360CC9}" type="presOf" srcId="{818DEE05-42D5-4CD7-A3BE-A191A77F86DF}" destId="{8B4CD2DF-A048-49E8-A9F9-E4A5C6AE5AF1}" srcOrd="0" destOrd="0" presId="urn:microsoft.com/office/officeart/2005/8/layout/cycle4"/>
    <dgm:cxn modelId="{27CD3A1A-E7A8-428B-A4AE-B6CEB367163C}" type="presOf" srcId="{2826552F-949F-4DFF-8965-0EADCC762BCE}" destId="{ADFFFCC9-5990-4996-AED8-FAAFA59573D3}" srcOrd="1" destOrd="1" presId="urn:microsoft.com/office/officeart/2005/8/layout/cycle4"/>
    <dgm:cxn modelId="{3CD00130-AE97-4080-8453-4FF68A9055C7}" srcId="{65B5E535-7972-4C8A-A8C2-DB6E074928BD}" destId="{7E23EDB9-7DAE-4237-BBE9-5E055DA3F828}" srcOrd="2" destOrd="0" parTransId="{A1BD7216-32DC-4664-8EEE-4BA75D4C3598}" sibTransId="{20E0EBC1-6749-4AE9-BB96-534D2FF5CEC8}"/>
    <dgm:cxn modelId="{D5495538-5BB6-41B1-84F0-8A0030D130B8}" srcId="{FBC0CB9D-4282-4EA6-8DFD-0C77AC131221}" destId="{A58502C9-4471-4655-B253-68A090EA37C7}" srcOrd="0" destOrd="0" parTransId="{BE12D560-FB37-4BD6-82B0-50E22F286D35}" sibTransId="{C20F0D4F-5C77-4CDF-948D-29B5CB775903}"/>
    <dgm:cxn modelId="{7887CD39-D2A0-490B-8246-0319B7E2387D}" type="presOf" srcId="{5A629ECC-FC14-4935-8DAC-E64811CFDA96}" destId="{00555A8A-6E4A-44B3-9557-3F372049491F}" srcOrd="1" destOrd="1" presId="urn:microsoft.com/office/officeart/2005/8/layout/cycle4"/>
    <dgm:cxn modelId="{DF287362-5C6F-43F1-8FBA-E359988D67C9}" type="presOf" srcId="{5A629ECC-FC14-4935-8DAC-E64811CFDA96}" destId="{CE5D3695-18D5-44F0-92CE-F459EC9D82F2}" srcOrd="0" destOrd="1" presId="urn:microsoft.com/office/officeart/2005/8/layout/cycle4"/>
    <dgm:cxn modelId="{019EBE62-4AA0-4E0E-9C57-D7143AB063A4}" type="presOf" srcId="{65B5E535-7972-4C8A-A8C2-DB6E074928BD}" destId="{10847318-D377-4C9F-A496-E96439FB18F3}" srcOrd="0" destOrd="0" presId="urn:microsoft.com/office/officeart/2005/8/layout/cycle4"/>
    <dgm:cxn modelId="{05AB394A-8FC0-4B58-93DA-22634B76558E}" type="presOf" srcId="{818DEE05-42D5-4CD7-A3BE-A191A77F86DF}" destId="{ADFFFCC9-5990-4996-AED8-FAAFA59573D3}" srcOrd="1" destOrd="0" presId="urn:microsoft.com/office/officeart/2005/8/layout/cycle4"/>
    <dgm:cxn modelId="{93A3CA6E-D280-4D04-9F8C-FADDE3467D82}" type="presOf" srcId="{23B1BE3A-ECB3-40AF-81DA-1CA13CBB7C32}" destId="{2A0A6364-729B-4004-A144-B0C0E77F3E41}" srcOrd="1" destOrd="1" presId="urn:microsoft.com/office/officeart/2005/8/layout/cycle4"/>
    <dgm:cxn modelId="{EA75136F-C406-422E-A110-1CFBCA7B9103}" type="presOf" srcId="{A09E2A2A-A0E5-4AC7-AB86-EF92FC722785}" destId="{5519B497-6880-4E18-B66A-3209B7E4F2E8}" srcOrd="1" destOrd="1" presId="urn:microsoft.com/office/officeart/2005/8/layout/cycle4"/>
    <dgm:cxn modelId="{5854C674-10FA-4EF7-9CC0-33D1206C2127}" srcId="{AB7631CC-7C70-4C75-9576-782E7C551889}" destId="{2826552F-949F-4DFF-8965-0EADCC762BCE}" srcOrd="1" destOrd="0" parTransId="{3570B682-7088-4C77-94C9-FB4FCF2A0C58}" sibTransId="{75C0B21B-38E2-40A9-8086-6F87899CF2D9}"/>
    <dgm:cxn modelId="{03DA6C8D-D585-48E9-9FD3-2E177D01B032}" srcId="{FBC0CB9D-4282-4EA6-8DFD-0C77AC131221}" destId="{A09E2A2A-A0E5-4AC7-AB86-EF92FC722785}" srcOrd="1" destOrd="0" parTransId="{EF33E5B0-28CA-48F7-A2FB-C9599F5817E3}" sibTransId="{9C8BC487-40A8-47D5-AB86-6E0F309C95DE}"/>
    <dgm:cxn modelId="{36B96E93-3550-40D1-90F4-18A0743317F3}" type="presOf" srcId="{43EFE547-D50D-4142-84F0-D9D2FF21A701}" destId="{2A0A6364-729B-4004-A144-B0C0E77F3E41}" srcOrd="1" destOrd="0" presId="urn:microsoft.com/office/officeart/2005/8/layout/cycle4"/>
    <dgm:cxn modelId="{50CA3A97-6349-49A3-89F2-B1464419F087}" type="presOf" srcId="{E3EDCAC4-0236-4926-9D5A-27E06277EC98}" destId="{DD8436DC-0EC8-4359-9143-01D20FDD0372}" srcOrd="0" destOrd="0" presId="urn:microsoft.com/office/officeart/2005/8/layout/cycle4"/>
    <dgm:cxn modelId="{5BB298A1-D280-4F59-81A2-EC6EF7886CF2}" type="presOf" srcId="{DF3FC0A5-AFB7-4736-874F-E96AFB7C39E8}" destId="{00555A8A-6E4A-44B3-9557-3F372049491F}" srcOrd="1" destOrd="0" presId="urn:microsoft.com/office/officeart/2005/8/layout/cycle4"/>
    <dgm:cxn modelId="{330DF1A4-85CD-485E-B4B8-0B023B544C50}" srcId="{7E23EDB9-7DAE-4237-BBE9-5E055DA3F828}" destId="{43EFE547-D50D-4142-84F0-D9D2FF21A701}" srcOrd="0" destOrd="0" parTransId="{EDC1255B-B0AA-4492-A82E-8218970713E4}" sibTransId="{90EEFB4E-481F-4682-B97B-BD83C396BF75}"/>
    <dgm:cxn modelId="{3ED90EA8-C8D6-48C1-B361-C17F6EABE275}" type="presOf" srcId="{A58502C9-4471-4655-B253-68A090EA37C7}" destId="{07B2F821-69C4-4A5B-814C-1BD074BB1041}" srcOrd="0" destOrd="0" presId="urn:microsoft.com/office/officeart/2005/8/layout/cycle4"/>
    <dgm:cxn modelId="{87B980B3-7A8D-4863-B4C8-E69EFDEAB93E}" type="presOf" srcId="{43EFE547-D50D-4142-84F0-D9D2FF21A701}" destId="{A6A9AE91-60C3-4995-8D3D-6BD8136D0A4F}" srcOrd="0" destOrd="0" presId="urn:microsoft.com/office/officeart/2005/8/layout/cycle4"/>
    <dgm:cxn modelId="{5A1861C0-D30F-4142-A71D-2F1845508B69}" type="presOf" srcId="{7E23EDB9-7DAE-4237-BBE9-5E055DA3F828}" destId="{584DA1E9-5A94-40D4-9C93-CB39494AD4DE}" srcOrd="0" destOrd="0" presId="urn:microsoft.com/office/officeart/2005/8/layout/cycle4"/>
    <dgm:cxn modelId="{D1EB5BC7-8CB2-4874-A1D6-50226D38BE99}" type="presOf" srcId="{FBC0CB9D-4282-4EA6-8DFD-0C77AC131221}" destId="{DD579B38-803E-48C4-BB0D-E0B7E4EEB5EF}" srcOrd="0" destOrd="0" presId="urn:microsoft.com/office/officeart/2005/8/layout/cycle4"/>
    <dgm:cxn modelId="{BE3674C9-12C9-4D67-8A15-E9D0EE500B04}" srcId="{65B5E535-7972-4C8A-A8C2-DB6E074928BD}" destId="{FBC0CB9D-4282-4EA6-8DFD-0C77AC131221}" srcOrd="0" destOrd="0" parTransId="{31FC6712-FC46-4C15-A93E-B38A4BAF8672}" sibTransId="{7C123419-D52B-4D08-A4B9-4BA906C08456}"/>
    <dgm:cxn modelId="{E5B3A0CA-D5AC-4DEF-9DCA-69A24B8E263A}" srcId="{7E23EDB9-7DAE-4237-BBE9-5E055DA3F828}" destId="{23B1BE3A-ECB3-40AF-81DA-1CA13CBB7C32}" srcOrd="1" destOrd="0" parTransId="{AB79479F-C609-4A05-A3EC-D0A500EBCA37}" sibTransId="{9FFE40BA-77D2-4A77-91E5-DC5DF4CD4952}"/>
    <dgm:cxn modelId="{3AC47CD2-BBE5-429F-B2FE-F81A23757D1D}" type="presOf" srcId="{2826552F-949F-4DFF-8965-0EADCC762BCE}" destId="{8B4CD2DF-A048-49E8-A9F9-E4A5C6AE5AF1}" srcOrd="0" destOrd="1" presId="urn:microsoft.com/office/officeart/2005/8/layout/cycle4"/>
    <dgm:cxn modelId="{B7E52ADC-6BD5-497D-A4C1-B27F0DFFBBF5}" srcId="{E3EDCAC4-0236-4926-9D5A-27E06277EC98}" destId="{5A629ECC-FC14-4935-8DAC-E64811CFDA96}" srcOrd="1" destOrd="0" parTransId="{5D175204-BAF5-455B-9EFC-CB19337B93A0}" sibTransId="{C701FA29-F873-4986-B202-80BA2ACA925E}"/>
    <dgm:cxn modelId="{C599CFE3-E424-4E46-8B53-B4BFB602A44D}" srcId="{E3EDCAC4-0236-4926-9D5A-27E06277EC98}" destId="{DF3FC0A5-AFB7-4736-874F-E96AFB7C39E8}" srcOrd="0" destOrd="0" parTransId="{D1F87029-4FA1-46CE-A4F0-99593118CA2E}" sibTransId="{578364EF-2145-496B-8740-26674AD8F0B2}"/>
    <dgm:cxn modelId="{EA0D02E4-790D-4D64-938A-572CA43CB85F}" type="presOf" srcId="{DF3FC0A5-AFB7-4736-874F-E96AFB7C39E8}" destId="{CE5D3695-18D5-44F0-92CE-F459EC9D82F2}" srcOrd="0" destOrd="0" presId="urn:microsoft.com/office/officeart/2005/8/layout/cycle4"/>
    <dgm:cxn modelId="{64B118EA-ED85-4B94-9A9D-0EA193352902}" type="presOf" srcId="{23B1BE3A-ECB3-40AF-81DA-1CA13CBB7C32}" destId="{A6A9AE91-60C3-4995-8D3D-6BD8136D0A4F}" srcOrd="0" destOrd="1" presId="urn:microsoft.com/office/officeart/2005/8/layout/cycle4"/>
    <dgm:cxn modelId="{C6F1BDF0-7F4B-4093-BA70-737BCCF2E411}" srcId="{65B5E535-7972-4C8A-A8C2-DB6E074928BD}" destId="{AB7631CC-7C70-4C75-9576-782E7C551889}" srcOrd="1" destOrd="0" parTransId="{583B69EB-A1A2-4874-925E-9078759A6021}" sibTransId="{2A7482C5-A475-4B0D-8865-048541D61DC7}"/>
    <dgm:cxn modelId="{D55A2FF2-603A-4196-9BCC-0E7E394BC220}" type="presOf" srcId="{AB7631CC-7C70-4C75-9576-782E7C551889}" destId="{E1D4186C-ED54-4A5C-8EBF-0CBB975C2EA9}" srcOrd="0" destOrd="0" presId="urn:microsoft.com/office/officeart/2005/8/layout/cycle4"/>
    <dgm:cxn modelId="{E9AFD5F8-4013-4920-983B-71AAC8963A11}" srcId="{AB7631CC-7C70-4C75-9576-782E7C551889}" destId="{818DEE05-42D5-4CD7-A3BE-A191A77F86DF}" srcOrd="0" destOrd="0" parTransId="{66E0C914-DE05-4A32-9CE0-F6A254643CD4}" sibTransId="{306FC932-98E2-4E67-B984-D022B18A73A9}"/>
    <dgm:cxn modelId="{6C96F0FF-90E9-48F5-AFA0-ED14086B8D99}" type="presOf" srcId="{A09E2A2A-A0E5-4AC7-AB86-EF92FC722785}" destId="{07B2F821-69C4-4A5B-814C-1BD074BB1041}" srcOrd="0" destOrd="1" presId="urn:microsoft.com/office/officeart/2005/8/layout/cycle4"/>
    <dgm:cxn modelId="{0181A128-77BA-42DC-82C8-12BEEB9F9CFF}" type="presParOf" srcId="{10847318-D377-4C9F-A496-E96439FB18F3}" destId="{A6E42A94-7269-4F94-8EA6-73A7829B1322}" srcOrd="0" destOrd="0" presId="urn:microsoft.com/office/officeart/2005/8/layout/cycle4"/>
    <dgm:cxn modelId="{F89F2068-1A97-498E-8F5B-A0F9326EA48B}" type="presParOf" srcId="{A6E42A94-7269-4F94-8EA6-73A7829B1322}" destId="{E5DE5869-5821-4B3F-8508-530B5F57F99B}" srcOrd="0" destOrd="0" presId="urn:microsoft.com/office/officeart/2005/8/layout/cycle4"/>
    <dgm:cxn modelId="{43BC38B1-C8CA-486A-8FA8-6651B46C366A}" type="presParOf" srcId="{E5DE5869-5821-4B3F-8508-530B5F57F99B}" destId="{07B2F821-69C4-4A5B-814C-1BD074BB1041}" srcOrd="0" destOrd="0" presId="urn:microsoft.com/office/officeart/2005/8/layout/cycle4"/>
    <dgm:cxn modelId="{5A49DBBA-9F91-4AFC-9180-30ECB2E0DF66}" type="presParOf" srcId="{E5DE5869-5821-4B3F-8508-530B5F57F99B}" destId="{5519B497-6880-4E18-B66A-3209B7E4F2E8}" srcOrd="1" destOrd="0" presId="urn:microsoft.com/office/officeart/2005/8/layout/cycle4"/>
    <dgm:cxn modelId="{23D04E8A-CD5F-48B8-84CA-26F7CBE8A269}" type="presParOf" srcId="{A6E42A94-7269-4F94-8EA6-73A7829B1322}" destId="{8A0D35EF-53C2-4A40-BE5A-0A5BE1A226F3}" srcOrd="1" destOrd="0" presId="urn:microsoft.com/office/officeart/2005/8/layout/cycle4"/>
    <dgm:cxn modelId="{CD4CEC05-D94C-4A9E-8633-FCA0ED43BBB9}" type="presParOf" srcId="{8A0D35EF-53C2-4A40-BE5A-0A5BE1A226F3}" destId="{8B4CD2DF-A048-49E8-A9F9-E4A5C6AE5AF1}" srcOrd="0" destOrd="0" presId="urn:microsoft.com/office/officeart/2005/8/layout/cycle4"/>
    <dgm:cxn modelId="{60D9FED5-43C6-47EE-A1D4-6E3875BA610F}" type="presParOf" srcId="{8A0D35EF-53C2-4A40-BE5A-0A5BE1A226F3}" destId="{ADFFFCC9-5990-4996-AED8-FAAFA59573D3}" srcOrd="1" destOrd="0" presId="urn:microsoft.com/office/officeart/2005/8/layout/cycle4"/>
    <dgm:cxn modelId="{98A89673-B574-4BE1-982F-584BB42D7D83}" type="presParOf" srcId="{A6E42A94-7269-4F94-8EA6-73A7829B1322}" destId="{4579F0E0-7D67-4605-93B6-5DAC3234F16A}" srcOrd="2" destOrd="0" presId="urn:microsoft.com/office/officeart/2005/8/layout/cycle4"/>
    <dgm:cxn modelId="{3FFB2D6C-C4F1-4C21-BF54-E6D638D53960}" type="presParOf" srcId="{4579F0E0-7D67-4605-93B6-5DAC3234F16A}" destId="{A6A9AE91-60C3-4995-8D3D-6BD8136D0A4F}" srcOrd="0" destOrd="0" presId="urn:microsoft.com/office/officeart/2005/8/layout/cycle4"/>
    <dgm:cxn modelId="{538FE8ED-D8F5-4E03-8A17-83C595E56E35}" type="presParOf" srcId="{4579F0E0-7D67-4605-93B6-5DAC3234F16A}" destId="{2A0A6364-729B-4004-A144-B0C0E77F3E41}" srcOrd="1" destOrd="0" presId="urn:microsoft.com/office/officeart/2005/8/layout/cycle4"/>
    <dgm:cxn modelId="{7E1B17CE-0CB2-4199-A200-ECA3BE4751DE}" type="presParOf" srcId="{A6E42A94-7269-4F94-8EA6-73A7829B1322}" destId="{7B19480B-85F7-4BC9-9B58-3A2855CD7A6F}" srcOrd="3" destOrd="0" presId="urn:microsoft.com/office/officeart/2005/8/layout/cycle4"/>
    <dgm:cxn modelId="{EC005D2A-D076-4684-8B3A-EFF4F49C94F5}" type="presParOf" srcId="{7B19480B-85F7-4BC9-9B58-3A2855CD7A6F}" destId="{CE5D3695-18D5-44F0-92CE-F459EC9D82F2}" srcOrd="0" destOrd="0" presId="urn:microsoft.com/office/officeart/2005/8/layout/cycle4"/>
    <dgm:cxn modelId="{8F3CDE23-9E74-4607-9C6B-584DF7C35F88}" type="presParOf" srcId="{7B19480B-85F7-4BC9-9B58-3A2855CD7A6F}" destId="{00555A8A-6E4A-44B3-9557-3F372049491F}" srcOrd="1" destOrd="0" presId="urn:microsoft.com/office/officeart/2005/8/layout/cycle4"/>
    <dgm:cxn modelId="{847A322D-5F96-4497-9C54-BF9BA3D1A2BF}" type="presParOf" srcId="{A6E42A94-7269-4F94-8EA6-73A7829B1322}" destId="{B392E7D6-4A40-43A6-A32F-41EAD49195E5}" srcOrd="4" destOrd="0" presId="urn:microsoft.com/office/officeart/2005/8/layout/cycle4"/>
    <dgm:cxn modelId="{56528B4E-38C1-41E5-A465-6BD0AED5203E}" type="presParOf" srcId="{10847318-D377-4C9F-A496-E96439FB18F3}" destId="{4F6A3794-2F39-46EC-BAE5-21CDF1FC4E5C}" srcOrd="1" destOrd="0" presId="urn:microsoft.com/office/officeart/2005/8/layout/cycle4"/>
    <dgm:cxn modelId="{F4E025F4-08C1-4478-A27C-19819D359B3E}" type="presParOf" srcId="{4F6A3794-2F39-46EC-BAE5-21CDF1FC4E5C}" destId="{DD579B38-803E-48C4-BB0D-E0B7E4EEB5EF}" srcOrd="0" destOrd="0" presId="urn:microsoft.com/office/officeart/2005/8/layout/cycle4"/>
    <dgm:cxn modelId="{2E30BED3-F80F-4A60-9A67-46A3FE1B3222}" type="presParOf" srcId="{4F6A3794-2F39-46EC-BAE5-21CDF1FC4E5C}" destId="{E1D4186C-ED54-4A5C-8EBF-0CBB975C2EA9}" srcOrd="1" destOrd="0" presId="urn:microsoft.com/office/officeart/2005/8/layout/cycle4"/>
    <dgm:cxn modelId="{F99F05C2-61A3-4DD0-AE0E-F6E0FF7A7D7A}" type="presParOf" srcId="{4F6A3794-2F39-46EC-BAE5-21CDF1FC4E5C}" destId="{584DA1E9-5A94-40D4-9C93-CB39494AD4DE}" srcOrd="2" destOrd="0" presId="urn:microsoft.com/office/officeart/2005/8/layout/cycle4"/>
    <dgm:cxn modelId="{FD11831C-B8D8-4544-99AA-0B2D07991F28}" type="presParOf" srcId="{4F6A3794-2F39-46EC-BAE5-21CDF1FC4E5C}" destId="{DD8436DC-0EC8-4359-9143-01D20FDD0372}" srcOrd="3" destOrd="0" presId="urn:microsoft.com/office/officeart/2005/8/layout/cycle4"/>
    <dgm:cxn modelId="{7B386CCB-CDFC-4EE8-BF02-EA132A2C8068}" type="presParOf" srcId="{4F6A3794-2F39-46EC-BAE5-21CDF1FC4E5C}" destId="{FE939D74-56FB-4740-AE36-1F8990B32820}" srcOrd="4" destOrd="0" presId="urn:microsoft.com/office/officeart/2005/8/layout/cycle4"/>
    <dgm:cxn modelId="{61DEA0E0-EDC4-40F9-B703-DFCF10EA6CE5}" type="presParOf" srcId="{10847318-D377-4C9F-A496-E96439FB18F3}" destId="{9DDE0E8E-B605-44E0-B165-E7A5796A354C}" srcOrd="2" destOrd="0" presId="urn:microsoft.com/office/officeart/2005/8/layout/cycle4"/>
    <dgm:cxn modelId="{BA886452-D24F-4661-B13D-68ED71757F65}" type="presParOf" srcId="{10847318-D377-4C9F-A496-E96439FB18F3}" destId="{A7FC9159-2DF2-4B45-BDFF-00B39621DF2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9AE91-60C3-4995-8D3D-6BD8136D0A4F}">
      <dsp:nvSpPr>
        <dsp:cNvPr id="0" name=""/>
        <dsp:cNvSpPr/>
      </dsp:nvSpPr>
      <dsp:spPr>
        <a:xfrm>
          <a:off x="3373337" y="3050123"/>
          <a:ext cx="2794243" cy="1428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242979" y="3438496"/>
        <a:ext cx="1893232" cy="1008272"/>
      </dsp:txXfrm>
    </dsp:sp>
    <dsp:sp modelId="{CE5D3695-18D5-44F0-92CE-F459EC9D82F2}">
      <dsp:nvSpPr>
        <dsp:cNvPr id="0" name=""/>
        <dsp:cNvSpPr/>
      </dsp:nvSpPr>
      <dsp:spPr>
        <a:xfrm>
          <a:off x="-249464" y="3033223"/>
          <a:ext cx="2846225" cy="14618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-217353" y="3430788"/>
        <a:ext cx="1928136" cy="1032139"/>
      </dsp:txXfrm>
    </dsp:sp>
    <dsp:sp modelId="{8B4CD2DF-A048-49E8-A9F9-E4A5C6AE5AF1}">
      <dsp:nvSpPr>
        <dsp:cNvPr id="0" name=""/>
        <dsp:cNvSpPr/>
      </dsp:nvSpPr>
      <dsp:spPr>
        <a:xfrm>
          <a:off x="3370713" y="10281"/>
          <a:ext cx="2799490" cy="1438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242162" y="41883"/>
        <a:ext cx="1896439" cy="1015774"/>
      </dsp:txXfrm>
    </dsp:sp>
    <dsp:sp modelId="{07B2F821-69C4-4A5B-814C-1BD074BB1041}">
      <dsp:nvSpPr>
        <dsp:cNvPr id="0" name=""/>
        <dsp:cNvSpPr/>
      </dsp:nvSpPr>
      <dsp:spPr>
        <a:xfrm>
          <a:off x="-226096" y="-22098"/>
          <a:ext cx="2799490" cy="1503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-193071" y="10927"/>
        <a:ext cx="1893593" cy="1061499"/>
      </dsp:txXfrm>
    </dsp:sp>
    <dsp:sp modelId="{DD579B38-803E-48C4-BB0D-E0B7E4EEB5EF}">
      <dsp:nvSpPr>
        <dsp:cNvPr id="0" name=""/>
        <dsp:cNvSpPr/>
      </dsp:nvSpPr>
      <dsp:spPr>
        <a:xfrm>
          <a:off x="1043682" y="422869"/>
          <a:ext cx="1811842" cy="1605668"/>
        </a:xfrm>
        <a:prstGeom prst="pieWedg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Our Research</a:t>
          </a:r>
        </a:p>
      </dsp:txBody>
      <dsp:txXfrm>
        <a:off x="1574358" y="893158"/>
        <a:ext cx="1281166" cy="1135379"/>
      </dsp:txXfrm>
    </dsp:sp>
    <dsp:sp modelId="{E1D4186C-ED54-4A5C-8EBF-0CBB975C2EA9}">
      <dsp:nvSpPr>
        <dsp:cNvPr id="0" name=""/>
        <dsp:cNvSpPr/>
      </dsp:nvSpPr>
      <dsp:spPr>
        <a:xfrm rot="5400000">
          <a:off x="3168302" y="319782"/>
          <a:ext cx="1605668" cy="1811842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A.A.Ali</a:t>
          </a:r>
          <a:r>
            <a:rPr lang="en-US" sz="1400" kern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, 2023</a:t>
          </a:r>
        </a:p>
      </dsp:txBody>
      <dsp:txXfrm rot="-5400000">
        <a:off x="3065216" y="893158"/>
        <a:ext cx="1281166" cy="1135379"/>
      </dsp:txXfrm>
    </dsp:sp>
    <dsp:sp modelId="{584DA1E9-5A94-40D4-9C93-CB39494AD4DE}">
      <dsp:nvSpPr>
        <dsp:cNvPr id="0" name=""/>
        <dsp:cNvSpPr/>
      </dsp:nvSpPr>
      <dsp:spPr>
        <a:xfrm rot="10800000">
          <a:off x="3065214" y="2444402"/>
          <a:ext cx="1811842" cy="1605668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Waqar.S.Qureshi,2023</a:t>
          </a:r>
        </a:p>
      </dsp:txBody>
      <dsp:txXfrm rot="10800000">
        <a:off x="3065214" y="2444402"/>
        <a:ext cx="1281166" cy="1135379"/>
      </dsp:txXfrm>
    </dsp:sp>
    <dsp:sp modelId="{DD8436DC-0EC8-4359-9143-01D20FDD0372}">
      <dsp:nvSpPr>
        <dsp:cNvPr id="0" name=""/>
        <dsp:cNvSpPr/>
      </dsp:nvSpPr>
      <dsp:spPr>
        <a:xfrm rot="16200000">
          <a:off x="1146769" y="2341314"/>
          <a:ext cx="1605668" cy="1811842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Saúl Cano-Ortiz, 2024</a:t>
          </a:r>
        </a:p>
      </dsp:txBody>
      <dsp:txXfrm rot="5400000">
        <a:off x="1574359" y="2444401"/>
        <a:ext cx="1281166" cy="1135379"/>
      </dsp:txXfrm>
    </dsp:sp>
    <dsp:sp modelId="{9DDE0E8E-B605-44E0-B165-E7A5796A354C}">
      <dsp:nvSpPr>
        <dsp:cNvPr id="0" name=""/>
        <dsp:cNvSpPr/>
      </dsp:nvSpPr>
      <dsp:spPr>
        <a:xfrm flipV="1">
          <a:off x="5863468" y="2805367"/>
          <a:ext cx="114543" cy="15104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C9159-2DF2-4B45-BDFF-00B39621DF29}">
      <dsp:nvSpPr>
        <dsp:cNvPr id="0" name=""/>
        <dsp:cNvSpPr/>
      </dsp:nvSpPr>
      <dsp:spPr>
        <a:xfrm rot="10800000" flipH="1" flipV="1">
          <a:off x="814591" y="4327852"/>
          <a:ext cx="61090" cy="29017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9AE91-60C3-4995-8D3D-6BD8136D0A4F}">
      <dsp:nvSpPr>
        <dsp:cNvPr id="0" name=""/>
        <dsp:cNvSpPr/>
      </dsp:nvSpPr>
      <dsp:spPr>
        <a:xfrm>
          <a:off x="3373337" y="3050123"/>
          <a:ext cx="2794243" cy="1428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242979" y="3438496"/>
        <a:ext cx="1893232" cy="1008272"/>
      </dsp:txXfrm>
    </dsp:sp>
    <dsp:sp modelId="{CE5D3695-18D5-44F0-92CE-F459EC9D82F2}">
      <dsp:nvSpPr>
        <dsp:cNvPr id="0" name=""/>
        <dsp:cNvSpPr/>
      </dsp:nvSpPr>
      <dsp:spPr>
        <a:xfrm>
          <a:off x="-249464" y="3033223"/>
          <a:ext cx="2846225" cy="14618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-217353" y="3430788"/>
        <a:ext cx="1928136" cy="1032139"/>
      </dsp:txXfrm>
    </dsp:sp>
    <dsp:sp modelId="{8B4CD2DF-A048-49E8-A9F9-E4A5C6AE5AF1}">
      <dsp:nvSpPr>
        <dsp:cNvPr id="0" name=""/>
        <dsp:cNvSpPr/>
      </dsp:nvSpPr>
      <dsp:spPr>
        <a:xfrm>
          <a:off x="3370713" y="10281"/>
          <a:ext cx="2799490" cy="1438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 dirty="0">
              <a:solidFill>
                <a:srgbClr val="FF000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</a:t>
          </a:r>
          <a:endParaRPr lang="en-US" sz="1200" kern="1200" dirty="0">
            <a:solidFill>
              <a:srgbClr val="FF000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242162" y="41883"/>
        <a:ext cx="1896439" cy="1015774"/>
      </dsp:txXfrm>
    </dsp:sp>
    <dsp:sp modelId="{07B2F821-69C4-4A5B-814C-1BD074BB1041}">
      <dsp:nvSpPr>
        <dsp:cNvPr id="0" name=""/>
        <dsp:cNvSpPr/>
      </dsp:nvSpPr>
      <dsp:spPr>
        <a:xfrm>
          <a:off x="-226096" y="-22098"/>
          <a:ext cx="2799490" cy="1503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PCR Calculation </a:t>
          </a:r>
          <a:r>
            <a:rPr lang="en-US" sz="1200" kern="1200" dirty="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 dirty="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Distress Identification </a:t>
          </a:r>
          <a:r>
            <a:rPr lang="en-US" sz="1200" kern="1200">
              <a:solidFill>
                <a:srgbClr val="00B050"/>
              </a:solidFill>
              <a:latin typeface="Poppins Medium" panose="00000600000000000000" pitchFamily="2" charset="0"/>
              <a:cs typeface="Poppins Medium" panose="00000600000000000000" pitchFamily="2" charset="0"/>
              <a:sym typeface="Wingdings" panose="05000000000000000000" pitchFamily="2" charset="2"/>
            </a:rPr>
            <a:t></a:t>
          </a:r>
          <a:endParaRPr lang="en-US" sz="1200" kern="1200">
            <a:solidFill>
              <a:srgbClr val="00B050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-193071" y="10927"/>
        <a:ext cx="1893593" cy="1061499"/>
      </dsp:txXfrm>
    </dsp:sp>
    <dsp:sp modelId="{DD579B38-803E-48C4-BB0D-E0B7E4EEB5EF}">
      <dsp:nvSpPr>
        <dsp:cNvPr id="0" name=""/>
        <dsp:cNvSpPr/>
      </dsp:nvSpPr>
      <dsp:spPr>
        <a:xfrm>
          <a:off x="1043682" y="422869"/>
          <a:ext cx="1811842" cy="1605668"/>
        </a:xfrm>
        <a:prstGeom prst="pieWedg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Our Research</a:t>
          </a:r>
        </a:p>
      </dsp:txBody>
      <dsp:txXfrm>
        <a:off x="1574358" y="893158"/>
        <a:ext cx="1281166" cy="1135379"/>
      </dsp:txXfrm>
    </dsp:sp>
    <dsp:sp modelId="{E1D4186C-ED54-4A5C-8EBF-0CBB975C2EA9}">
      <dsp:nvSpPr>
        <dsp:cNvPr id="0" name=""/>
        <dsp:cNvSpPr/>
      </dsp:nvSpPr>
      <dsp:spPr>
        <a:xfrm rot="5400000">
          <a:off x="3168302" y="319782"/>
          <a:ext cx="1605668" cy="1811842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A.A.Ali</a:t>
          </a:r>
          <a:r>
            <a:rPr lang="en-US" sz="1400" kern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, 2023</a:t>
          </a:r>
        </a:p>
      </dsp:txBody>
      <dsp:txXfrm rot="-5400000">
        <a:off x="3065216" y="893158"/>
        <a:ext cx="1281166" cy="1135379"/>
      </dsp:txXfrm>
    </dsp:sp>
    <dsp:sp modelId="{584DA1E9-5A94-40D4-9C93-CB39494AD4DE}">
      <dsp:nvSpPr>
        <dsp:cNvPr id="0" name=""/>
        <dsp:cNvSpPr/>
      </dsp:nvSpPr>
      <dsp:spPr>
        <a:xfrm rot="10800000">
          <a:off x="3065214" y="2444402"/>
          <a:ext cx="1811842" cy="1605668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Waqar.S.Qureshi,2023</a:t>
          </a:r>
        </a:p>
      </dsp:txBody>
      <dsp:txXfrm rot="10800000">
        <a:off x="3065214" y="2444402"/>
        <a:ext cx="1281166" cy="1135379"/>
      </dsp:txXfrm>
    </dsp:sp>
    <dsp:sp modelId="{DD8436DC-0EC8-4359-9143-01D20FDD0372}">
      <dsp:nvSpPr>
        <dsp:cNvPr id="0" name=""/>
        <dsp:cNvSpPr/>
      </dsp:nvSpPr>
      <dsp:spPr>
        <a:xfrm rot="16200000">
          <a:off x="1146769" y="2341314"/>
          <a:ext cx="1605668" cy="1811842"/>
        </a:xfrm>
        <a:prstGeom prst="pieWedge">
          <a:avLst/>
        </a:prstGeom>
        <a:solidFill>
          <a:srgbClr val="156082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rPr>
            <a:t>Saúl Cano-Ortiz, 2024</a:t>
          </a:r>
        </a:p>
      </dsp:txBody>
      <dsp:txXfrm rot="5400000">
        <a:off x="1574359" y="2444401"/>
        <a:ext cx="1281166" cy="1135379"/>
      </dsp:txXfrm>
    </dsp:sp>
    <dsp:sp modelId="{9DDE0E8E-B605-44E0-B165-E7A5796A354C}">
      <dsp:nvSpPr>
        <dsp:cNvPr id="0" name=""/>
        <dsp:cNvSpPr/>
      </dsp:nvSpPr>
      <dsp:spPr>
        <a:xfrm flipV="1">
          <a:off x="5863468" y="2805367"/>
          <a:ext cx="114543" cy="15104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C9159-2DF2-4B45-BDFF-00B39621DF29}">
      <dsp:nvSpPr>
        <dsp:cNvPr id="0" name=""/>
        <dsp:cNvSpPr/>
      </dsp:nvSpPr>
      <dsp:spPr>
        <a:xfrm rot="10800000" flipH="1" flipV="1">
          <a:off x="814591" y="4327852"/>
          <a:ext cx="61090" cy="29017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4657B-A313-41B8-BCAC-11E5FCE36617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8905E-E75C-4F3D-B125-64D59FA87B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3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905E-E75C-4F3D-B125-64D59FA87B3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7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5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1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13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44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6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53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600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72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96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905E-E75C-4F3D-B125-64D59FA87B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6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532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62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373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66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936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74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629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591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53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97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905E-E75C-4F3D-B125-64D59FA87B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8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46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  <a:endParaRPr dirty="0"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61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905E-E75C-4F3D-B125-64D59FA87B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0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5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0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95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C0AF-E32E-417C-8EC2-F456CA8D0A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2A39A7-D767-44D3-9C4F-C907AF53B262}" type="datetime1">
              <a:rPr lang="en-US" smtClean="0"/>
              <a:pPr/>
              <a:t>5/10/2024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1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400804"/>
            <a:ext cx="2133600" cy="365125"/>
          </a:xfrm>
        </p:spPr>
        <p:txBody>
          <a:bodyPr/>
          <a:lstStyle/>
          <a:p>
            <a:fld id="{D5BE8FF0-B551-4FDD-8860-F901CF65E2A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096004"/>
            <a:ext cx="1066800" cy="365125"/>
          </a:xfrm>
        </p:spPr>
        <p:txBody>
          <a:bodyPr/>
          <a:lstStyle>
            <a:lvl1pPr algn="l">
              <a:defRPr/>
            </a:lvl1pPr>
          </a:lstStyle>
          <a:p>
            <a:fld id="{28E6F1DB-D8BE-4B86-A0D7-2162F4ACC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6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2B3-52A3-4FCC-AA3A-4F9F87923A1B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4778-EB53-4FF0-9803-28F68D6FF19E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0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43F3-070F-4F25-80FB-8D9D4DE2E7C4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BA6B-1FC5-4F15-9521-77C3715C38B7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4CEE8-62F4-4167-86A1-C9837865CF77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663A-FEB8-431A-B73D-8DEF2E63145D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3A9F-3CF0-417B-9C2A-2E3D09AF00B6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1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DF6FB-E658-497A-AC80-24AEAF1E6F36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4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F9B2-29F7-4975-81AD-2CCD3A72D034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7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A13A-C371-440C-8192-1966A389DA66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45B9-E824-4CAB-97D8-EF620FE3DFBC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6F1DB-D8BE-4B86-A0D7-2162F4ACC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97049823000422#sec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hyperlink" Target="https://www.mdpi.com/2071-1050/15/8/643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sciencedirect.com/science/article/pii/S0926580523002054" TargetMode="Externa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gif"/><Relationship Id="rId10" Type="http://schemas.microsoft.com/office/2007/relationships/diagramDrawing" Target="../diagrams/drawing1.xml"/><Relationship Id="rId4" Type="http://schemas.openxmlformats.org/officeDocument/2006/relationships/hyperlink" Target="https://www.sciencedirect.com/science/article/pii/S0950061824001776" TargetMode="External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926580523002054" TargetMode="External"/><Relationship Id="rId13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6.gif"/><Relationship Id="rId4" Type="http://schemas.openxmlformats.org/officeDocument/2006/relationships/diagramLayout" Target="../diagrams/layout2.xml"/><Relationship Id="rId9" Type="http://schemas.openxmlformats.org/officeDocument/2006/relationships/hyperlink" Target="https://www.sciencedirect.com/science/article/pii/S09500618240017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5" Type="http://schemas.openxmlformats.org/officeDocument/2006/relationships/image" Target="../media/image37.jpeg"/><Relationship Id="rId10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3.jpeg"/><Relationship Id="rId1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5" Type="http://schemas.openxmlformats.org/officeDocument/2006/relationships/image" Target="../media/image37.jpeg"/><Relationship Id="rId10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3.jpe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4.avi"/><Relationship Id="rId7" Type="http://schemas.openxmlformats.org/officeDocument/2006/relationships/image" Target="../media/image4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avi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4.avi"/><Relationship Id="rId7" Type="http://schemas.openxmlformats.org/officeDocument/2006/relationships/image" Target="../media/image4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avi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nycstreets/25324404090/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AF7701E-9416-DA8F-F523-30C229B53B2F}"/>
              </a:ext>
            </a:extLst>
          </p:cNvPr>
          <p:cNvSpPr txBox="1">
            <a:spLocks/>
          </p:cNvSpPr>
          <p:nvPr/>
        </p:nvSpPr>
        <p:spPr>
          <a:xfrm>
            <a:off x="264470" y="996819"/>
            <a:ext cx="8332156" cy="519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PK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AD87A5-D8C2-3FE4-27B8-66F4B38459DC}"/>
              </a:ext>
            </a:extLst>
          </p:cNvPr>
          <p:cNvGrpSpPr/>
          <p:nvPr/>
        </p:nvGrpSpPr>
        <p:grpSpPr>
          <a:xfrm>
            <a:off x="72514" y="381000"/>
            <a:ext cx="8995286" cy="6456712"/>
            <a:chOff x="72514" y="381000"/>
            <a:chExt cx="8995286" cy="6456712"/>
          </a:xfrm>
        </p:grpSpPr>
        <p:pic>
          <p:nvPicPr>
            <p:cNvPr id="3" name="Picture 2" descr="Image result for NUST University Logo">
              <a:extLst>
                <a:ext uri="{FF2B5EF4-FFF2-40B4-BE49-F238E27FC236}">
                  <a16:creationId xmlns:a16="http://schemas.microsoft.com/office/drawing/2014/main" id="{2E5E9418-291E-9695-31E9-AD07B3EF2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734" y="381000"/>
              <a:ext cx="1714846" cy="171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6EE00-96F2-98DD-3694-092D5AD3B4D0}"/>
                </a:ext>
              </a:extLst>
            </p:cNvPr>
            <p:cNvSpPr txBox="1"/>
            <p:nvPr/>
          </p:nvSpPr>
          <p:spPr>
            <a:xfrm>
              <a:off x="72514" y="2999791"/>
              <a:ext cx="899528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DESIGNING AUTOMATED PAVEMENT CONDITION RATING THROUGH COMPUTER VISION: A YOLOv8 APPROACH</a:t>
              </a:r>
              <a:endParaRPr lang="en-PK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 descr="Description: H:\Faisal F\d 27-2-2009\NUST Identity\emblem.jpg">
              <a:extLst>
                <a:ext uri="{FF2B5EF4-FFF2-40B4-BE49-F238E27FC236}">
                  <a16:creationId xmlns:a16="http://schemas.microsoft.com/office/drawing/2014/main" id="{FC99F972-2707-233F-F46F-3DB3D1D33552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018996"/>
              <a:ext cx="609600" cy="602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5868BF-F338-EA4D-EA20-3311BEFCAAF5}"/>
                </a:ext>
              </a:extLst>
            </p:cNvPr>
            <p:cNvSpPr txBox="1"/>
            <p:nvPr/>
          </p:nvSpPr>
          <p:spPr>
            <a:xfrm>
              <a:off x="838200" y="6099048"/>
              <a:ext cx="8153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ell MT" pitchFamily="18" charset="0"/>
                </a:rPr>
                <a:t>School of Civil and Environmental Engineering (SCEE), National University of Sciences and Technology (NUST),  Islamabad, Pakistan.</a:t>
              </a:r>
            </a:p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DC4A60C-7F4F-33EE-9A06-42CC8D17A5EA}"/>
              </a:ext>
            </a:extLst>
          </p:cNvPr>
          <p:cNvSpPr txBox="1"/>
          <p:nvPr/>
        </p:nvSpPr>
        <p:spPr>
          <a:xfrm>
            <a:off x="381287" y="-2017931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Hasnain Mehdi Raza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345982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F5D312-AD99-78C1-36DD-CC34765979EA}"/>
              </a:ext>
            </a:extLst>
          </p:cNvPr>
          <p:cNvSpPr txBox="1"/>
          <p:nvPr/>
        </p:nvSpPr>
        <p:spPr>
          <a:xfrm>
            <a:off x="219520" y="10113258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Arsalan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347095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04DCF-9710-C04C-2CC0-9E7B0D25D33B}"/>
              </a:ext>
            </a:extLst>
          </p:cNvPr>
          <p:cNvSpPr txBox="1"/>
          <p:nvPr/>
        </p:nvSpPr>
        <p:spPr>
          <a:xfrm>
            <a:off x="4574968" y="-2017931"/>
            <a:ext cx="501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Salman Memon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333279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F8E6A6-3BE4-01EC-FFB6-C76D14BE6495}"/>
              </a:ext>
            </a:extLst>
          </p:cNvPr>
          <p:cNvSpPr txBox="1"/>
          <p:nvPr/>
        </p:nvSpPr>
        <p:spPr>
          <a:xfrm>
            <a:off x="4330039" y="10097869"/>
            <a:ext cx="550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Syed </a:t>
            </a:r>
            <a:r>
              <a:rPr lang="en-US" b="1" dirty="0" err="1">
                <a:latin typeface="Montserrat" panose="00000500000000000000" pitchFamily="2" charset="0"/>
              </a:rPr>
              <a:t>Irtaza</a:t>
            </a:r>
            <a:r>
              <a:rPr lang="en-US" b="1" dirty="0">
                <a:latin typeface="Montserrat" panose="00000500000000000000" pitchFamily="2" charset="0"/>
              </a:rPr>
              <a:t> Imam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339466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468DD3-DC7E-0A16-E24D-F0503BAC5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847" y="-3683011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5FF8A8-E39B-31E5-2B1D-9B09E076AC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9156" y="-3630127"/>
            <a:ext cx="1524001" cy="1524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F9E667-2F30-B6E1-D2A6-D212F0BE10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847" y="8418749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694F19-3779-76B9-BE04-700622D508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9157" y="8532110"/>
            <a:ext cx="1524000" cy="1524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66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F66AE-C3C4-4180-2E70-027F8027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24933"/>
              </p:ext>
            </p:extLst>
          </p:nvPr>
        </p:nvGraphicFramePr>
        <p:xfrm>
          <a:off x="695763" y="1524002"/>
          <a:ext cx="7620000" cy="424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653">
                  <a:extLst>
                    <a:ext uri="{9D8B030D-6E8A-4147-A177-3AD203B41FA5}">
                      <a16:colId xmlns:a16="http://schemas.microsoft.com/office/drawing/2014/main" val="197478628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072626"/>
                    </a:ext>
                  </a:extLst>
                </a:gridCol>
                <a:gridCol w="4728947">
                  <a:extLst>
                    <a:ext uri="{9D8B030D-6E8A-4147-A177-3AD203B41FA5}">
                      <a16:colId xmlns:a16="http://schemas.microsoft.com/office/drawing/2014/main" val="3923497302"/>
                    </a:ext>
                  </a:extLst>
                </a:gridCol>
              </a:tblGrid>
              <a:tr h="8315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Outcomes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601322"/>
                  </a:ext>
                </a:extLst>
              </a:tr>
              <a:tr h="146255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Abdualmtalab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Abdualaziz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Ali</a:t>
                      </a:r>
                      <a:endParaRPr lang="en-PK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PCI model is weak with block and transverse cracking and has no correlation with potholes.</a:t>
                      </a:r>
                    </a:p>
                    <a:p>
                      <a:pPr algn="ctr"/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286304"/>
                  </a:ext>
                </a:extLst>
              </a:tr>
              <a:tr h="19476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Cuthbert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Ruseruka</a:t>
                      </a:r>
                      <a:endParaRPr lang="en-PK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This paper showed that different CAN sensors could be used to predict the pavement distresses with high accuracy</a:t>
                      </a:r>
                      <a:endParaRPr lang="en-PK" sz="1800" dirty="0"/>
                    </a:p>
                    <a:p>
                      <a:pPr algn="ctr"/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79952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517C06D0-562F-8E93-FCAB-127BC22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/>
          </a:blip>
          <a:srcRect/>
          <a:stretch>
            <a:fillRect/>
          </a:stretch>
        </p:blipFill>
        <p:spPr bwMode="auto">
          <a:xfrm>
            <a:off x="7010400" y="91440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90B37E-9103-9885-8A3E-98A1BA992272}"/>
              </a:ext>
            </a:extLst>
          </p:cNvPr>
          <p:cNvGrpSpPr/>
          <p:nvPr/>
        </p:nvGrpSpPr>
        <p:grpSpPr>
          <a:xfrm>
            <a:off x="-76200" y="-3276600"/>
            <a:ext cx="9677400" cy="843714"/>
            <a:chOff x="-228600" y="83139"/>
            <a:chExt cx="9677400" cy="8437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A45D9-C19C-B39D-E632-68477985E0EB}"/>
                </a:ext>
              </a:extLst>
            </p:cNvPr>
            <p:cNvSpPr txBox="1"/>
            <p:nvPr/>
          </p:nvSpPr>
          <p:spPr>
            <a:xfrm>
              <a:off x="1596635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3B99BC-3622-44B0-A36E-F283D2A876C7}"/>
                </a:ext>
              </a:extLst>
            </p:cNvPr>
            <p:cNvSpPr txBox="1"/>
            <p:nvPr/>
          </p:nvSpPr>
          <p:spPr>
            <a:xfrm>
              <a:off x="3726793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80262-3395-9406-DFF7-00CCC9687602}"/>
                </a:ext>
              </a:extLst>
            </p:cNvPr>
            <p:cNvSpPr txBox="1"/>
            <p:nvPr/>
          </p:nvSpPr>
          <p:spPr>
            <a:xfrm>
              <a:off x="5770279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Results &amp;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C0F92-2861-F98F-FE94-6200E874DAD3}"/>
                </a:ext>
              </a:extLst>
            </p:cNvPr>
            <p:cNvSpPr txBox="1"/>
            <p:nvPr/>
          </p:nvSpPr>
          <p:spPr>
            <a:xfrm>
              <a:off x="7680960" y="649854"/>
              <a:ext cx="176784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F04660-89F2-0E25-470B-2E06743947F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03" y="367930"/>
              <a:ext cx="42429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C4ACCE-BA1A-0206-955F-AF2BE6BEAF4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786" y="367930"/>
              <a:ext cx="4161107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5F5CC1-4F1D-07F3-B976-68FE02821AA1}"/>
                </a:ext>
              </a:extLst>
            </p:cNvPr>
            <p:cNvSpPr/>
            <p:nvPr/>
          </p:nvSpPr>
          <p:spPr>
            <a:xfrm>
              <a:off x="4326350" y="83140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0DD428-E6D1-4149-8F84-DE9186DEC950}"/>
                </a:ext>
              </a:extLst>
            </p:cNvPr>
            <p:cNvSpPr/>
            <p:nvPr/>
          </p:nvSpPr>
          <p:spPr>
            <a:xfrm>
              <a:off x="8476708" y="83140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1AF69A-A102-44C3-0757-119DEB28D13F}"/>
                </a:ext>
              </a:extLst>
            </p:cNvPr>
            <p:cNvSpPr/>
            <p:nvPr/>
          </p:nvSpPr>
          <p:spPr>
            <a:xfrm>
              <a:off x="6401530" y="83139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D7A922-8EE1-DD57-C18D-0EEA8B6D1EB2}"/>
                </a:ext>
              </a:extLst>
            </p:cNvPr>
            <p:cNvSpPr/>
            <p:nvPr/>
          </p:nvSpPr>
          <p:spPr>
            <a:xfrm>
              <a:off x="2276909" y="83139"/>
              <a:ext cx="535405" cy="5354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5FE691-CA46-8580-2FD7-067E05EE342E}"/>
                </a:ext>
              </a:extLst>
            </p:cNvPr>
            <p:cNvSpPr/>
            <p:nvPr/>
          </p:nvSpPr>
          <p:spPr>
            <a:xfrm>
              <a:off x="227468" y="83139"/>
              <a:ext cx="535405" cy="53540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990E2A-B717-A260-A7CF-8BEBEC4CC96F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68B9CB-73EF-D7CF-1094-C573E22AA8FF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7CB31E-0936-692E-50D2-BC90A10C7236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351FBB-3444-CAC9-F469-FA83B0B2950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251075-A400-28B2-1370-97D627513338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B72BDB-F970-F8EB-DD3D-7CA3B689031D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5E1812-8B55-E04A-DEB8-1B30ACBEA909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9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F66AE-C3C4-4180-2E70-027F8027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33622"/>
              </p:ext>
            </p:extLst>
          </p:nvPr>
        </p:nvGraphicFramePr>
        <p:xfrm>
          <a:off x="695763" y="1524002"/>
          <a:ext cx="7620000" cy="424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653">
                  <a:extLst>
                    <a:ext uri="{9D8B030D-6E8A-4147-A177-3AD203B41FA5}">
                      <a16:colId xmlns:a16="http://schemas.microsoft.com/office/drawing/2014/main" val="197478628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072626"/>
                    </a:ext>
                  </a:extLst>
                </a:gridCol>
                <a:gridCol w="4728947">
                  <a:extLst>
                    <a:ext uri="{9D8B030D-6E8A-4147-A177-3AD203B41FA5}">
                      <a16:colId xmlns:a16="http://schemas.microsoft.com/office/drawing/2014/main" val="3923497302"/>
                    </a:ext>
                  </a:extLst>
                </a:gridCol>
              </a:tblGrid>
              <a:tr h="8315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Outcomes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601322"/>
                  </a:ext>
                </a:extLst>
              </a:tr>
              <a:tr h="146255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Waqar S.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Qureshi</a:t>
                      </a:r>
                      <a:endParaRPr lang="en-PK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learning framework for automated PCR for regional and local roads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286304"/>
                  </a:ext>
                </a:extLst>
              </a:tr>
              <a:tr h="194761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Saúl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 </a:t>
                      </a:r>
                      <a:r>
                        <a:rPr lang="en-US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Cano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-Ortiz</a:t>
                      </a:r>
                      <a:endParaRPr lang="en-PK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refined optimal model is subjected to evaluation against diverse open datasets to assess its generalization.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79952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517C06D0-562F-8E93-FCAB-127BC22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/>
          </a:blip>
          <a:srcRect/>
          <a:stretch>
            <a:fillRect/>
          </a:stretch>
        </p:blipFill>
        <p:spPr bwMode="auto">
          <a:xfrm rot="20980220">
            <a:off x="7010400" y="91440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DC63FB9-52E0-DEF2-B9BB-71AAECA1D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819213"/>
              </p:ext>
            </p:extLst>
          </p:nvPr>
        </p:nvGraphicFramePr>
        <p:xfrm>
          <a:off x="10843260" y="1177866"/>
          <a:ext cx="5920740" cy="4472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C81EBF0-5D2F-A182-5EE2-E440A0E1CB6A}"/>
              </a:ext>
            </a:extLst>
          </p:cNvPr>
          <p:cNvSpPr txBox="1"/>
          <p:nvPr/>
        </p:nvSpPr>
        <p:spPr>
          <a:xfrm rot="5400000">
            <a:off x="13491205" y="-1717268"/>
            <a:ext cx="553998" cy="4750534"/>
          </a:xfrm>
          <a:prstGeom prst="rect">
            <a:avLst/>
          </a:prstGeom>
          <a:solidFill>
            <a:srgbClr val="156082"/>
          </a:solidFill>
        </p:spPr>
        <p:style>
          <a:lnRef idx="0">
            <a:schemeClr val="accent2"/>
          </a:lnRef>
          <a:fillRef idx="1003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Gap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2AFB2E-B3E8-90D4-E974-61A5517BD685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DA9E1E-0CE1-4273-A74C-5498A48E1F8A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00CE7-56A8-67CD-C9D8-F6F98D6B6986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CB5D65-B3F8-DF07-A3A0-C5D28C57D0E7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3D5C58-C3B2-9941-B7D2-F484B7255771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1E11BB-08A0-FE39-050A-8A07C45C4BC6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27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AA307C-6AEA-5103-D817-D9A962E14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57569"/>
              </p:ext>
            </p:extLst>
          </p:nvPr>
        </p:nvGraphicFramePr>
        <p:xfrm>
          <a:off x="1546860" y="1803496"/>
          <a:ext cx="5920740" cy="4472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E55762-EA40-C0D0-A2D7-77319BC4237A}"/>
              </a:ext>
            </a:extLst>
          </p:cNvPr>
          <p:cNvSpPr txBox="1"/>
          <p:nvPr/>
        </p:nvSpPr>
        <p:spPr>
          <a:xfrm rot="5400000">
            <a:off x="4194805" y="-1091638"/>
            <a:ext cx="553998" cy="4750534"/>
          </a:xfrm>
          <a:prstGeom prst="rect">
            <a:avLst/>
          </a:prstGeom>
          <a:solidFill>
            <a:srgbClr val="156082"/>
          </a:solidFill>
        </p:spPr>
        <p:style>
          <a:lnRef idx="0">
            <a:schemeClr val="accent2"/>
          </a:lnRef>
          <a:fillRef idx="1003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GAP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487EB3E-0C9F-6F08-FF01-91AC8F098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1601"/>
              </p:ext>
            </p:extLst>
          </p:nvPr>
        </p:nvGraphicFramePr>
        <p:xfrm>
          <a:off x="-8534400" y="2463924"/>
          <a:ext cx="7620000" cy="424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653">
                  <a:extLst>
                    <a:ext uri="{9D8B030D-6E8A-4147-A177-3AD203B41FA5}">
                      <a16:colId xmlns:a16="http://schemas.microsoft.com/office/drawing/2014/main" val="197478628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22072626"/>
                    </a:ext>
                  </a:extLst>
                </a:gridCol>
                <a:gridCol w="4728947">
                  <a:extLst>
                    <a:ext uri="{9D8B030D-6E8A-4147-A177-3AD203B41FA5}">
                      <a16:colId xmlns:a16="http://schemas.microsoft.com/office/drawing/2014/main" val="3923497302"/>
                    </a:ext>
                  </a:extLst>
                </a:gridCol>
              </a:tblGrid>
              <a:tr h="8315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Outcomes</a:t>
                      </a:r>
                      <a:endParaRPr lang="en-PK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601322"/>
                  </a:ext>
                </a:extLst>
              </a:tr>
              <a:tr h="146255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Waqar S.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Qureshi</a:t>
                      </a:r>
                      <a:endParaRPr lang="en-PK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learning framework for automated PCR for regional and local roads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286304"/>
                  </a:ext>
                </a:extLst>
              </a:tr>
              <a:tr h="194761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Saúl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 </a:t>
                      </a:r>
                      <a:r>
                        <a:rPr lang="en-US" sz="18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Cano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-Ortiz</a:t>
                      </a:r>
                      <a:endParaRPr lang="en-PK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2023</a:t>
                      </a:r>
                      <a:endParaRPr lang="en-P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refined optimal model is subjected to evaluation against diverse open datasets to assess its generalization.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79952"/>
                  </a:ext>
                </a:extLst>
              </a:tr>
            </a:tbl>
          </a:graphicData>
        </a:graphic>
      </p:graphicFrame>
      <p:pic>
        <p:nvPicPr>
          <p:cNvPr id="21" name="Picture 2">
            <a:extLst>
              <a:ext uri="{FF2B5EF4-FFF2-40B4-BE49-F238E27FC236}">
                <a16:creationId xmlns:a16="http://schemas.microsoft.com/office/drawing/2014/main" id="{03517E3E-302B-265F-23DB-356E97C8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/>
          </a:blip>
          <a:srcRect/>
          <a:stretch>
            <a:fillRect/>
          </a:stretch>
        </p:blipFill>
        <p:spPr bwMode="auto">
          <a:xfrm rot="20980220">
            <a:off x="-2219763" y="1854322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6150F5-2398-BDF0-2CEC-AA7D6E6767A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8" r="20920"/>
          <a:stretch/>
        </p:blipFill>
        <p:spPr>
          <a:xfrm>
            <a:off x="-3905988" y="2248134"/>
            <a:ext cx="2082011" cy="170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FC18CB-85F7-2B7B-54DA-240E06FF7CE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b="1144"/>
          <a:stretch/>
        </p:blipFill>
        <p:spPr>
          <a:xfrm>
            <a:off x="-4038600" y="2248134"/>
            <a:ext cx="2368454" cy="179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450F77-542E-C85C-BF51-92F2786C5C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" b="834"/>
          <a:stretch/>
        </p:blipFill>
        <p:spPr>
          <a:xfrm>
            <a:off x="-4007192" y="2213795"/>
            <a:ext cx="2368454" cy="1930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12C43F-E957-AD20-680F-CDD33B86918E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0A4725-3D2F-59FC-52C5-FAB0E8F00978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AB23C-F46D-81F4-38D8-2E2E8D4FEEE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134BAA-41F1-0787-2DEB-AB629B2C1EFC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770ABA-F600-2EC8-FE90-E014883853B7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07D114-B157-0EA4-3602-4C59D7C985FF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02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6649F-1FED-3D36-5DA2-78B24E61C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8" r="20920"/>
          <a:stretch/>
        </p:blipFill>
        <p:spPr>
          <a:xfrm>
            <a:off x="6514699" y="2248134"/>
            <a:ext cx="2082011" cy="170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B13B8F-8400-2849-3F4E-B22E13200B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" b="834"/>
          <a:stretch/>
        </p:blipFill>
        <p:spPr>
          <a:xfrm>
            <a:off x="412408" y="2213795"/>
            <a:ext cx="2368454" cy="1930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64B436-D7C0-1995-7872-10B9543D4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b="1144"/>
          <a:stretch/>
        </p:blipFill>
        <p:spPr>
          <a:xfrm>
            <a:off x="3347977" y="2248134"/>
            <a:ext cx="2368454" cy="179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55762-EA40-C0D0-A2D7-77319BC4237A}"/>
              </a:ext>
            </a:extLst>
          </p:cNvPr>
          <p:cNvSpPr txBox="1"/>
          <p:nvPr/>
        </p:nvSpPr>
        <p:spPr>
          <a:xfrm rot="5400000">
            <a:off x="4194805" y="-1091638"/>
            <a:ext cx="553998" cy="4750534"/>
          </a:xfrm>
          <a:prstGeom prst="rect">
            <a:avLst/>
          </a:prstGeom>
          <a:solidFill>
            <a:srgbClr val="156082"/>
          </a:solidFill>
        </p:spPr>
        <p:style>
          <a:lnRef idx="0">
            <a:schemeClr val="accent2"/>
          </a:lnRef>
          <a:fillRef idx="1003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FAD4C-02B4-CB67-AF06-905671B232D6}"/>
              </a:ext>
            </a:extLst>
          </p:cNvPr>
          <p:cNvSpPr txBox="1"/>
          <p:nvPr/>
        </p:nvSpPr>
        <p:spPr>
          <a:xfrm>
            <a:off x="522965" y="4123769"/>
            <a:ext cx="211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establish a mechanism that will detect pavement distresses using AI (YOLOv8)</a:t>
            </a:r>
            <a:endParaRPr lang="en-P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B0C221-0862-8C5E-7E46-2F7F7A14E777}"/>
              </a:ext>
            </a:extLst>
          </p:cNvPr>
          <p:cNvSpPr txBox="1"/>
          <p:nvPr/>
        </p:nvSpPr>
        <p:spPr>
          <a:xfrm>
            <a:off x="3473354" y="4144089"/>
            <a:ext cx="211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classify distresses according to the standards of FHWA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42915-CFC4-4EA0-260A-CAA0AFCCD84D}"/>
              </a:ext>
            </a:extLst>
          </p:cNvPr>
          <p:cNvSpPr txBox="1"/>
          <p:nvPr/>
        </p:nvSpPr>
        <p:spPr>
          <a:xfrm>
            <a:off x="6455446" y="4144089"/>
            <a:ext cx="211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calculate Pavement Condition Rating </a:t>
            </a:r>
            <a:endParaRPr lang="en-PK" dirty="0"/>
          </a:p>
        </p:txBody>
      </p:sp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3F931A73-9AF1-CF0A-860B-354A6B35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63" y="5334000"/>
            <a:ext cx="1042842" cy="1042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white and orange logo&#10;&#10;Description automatically generated with medium confidence">
            <a:extLst>
              <a:ext uri="{FF2B5EF4-FFF2-40B4-BE49-F238E27FC236}">
                <a16:creationId xmlns:a16="http://schemas.microsoft.com/office/drawing/2014/main" id="{5D4805E0-47FD-D319-5EAB-D0D59FC45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26" y="5334000"/>
            <a:ext cx="1042842" cy="1042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D3D2E0-F407-376E-A4B3-B74D4641357F}"/>
              </a:ext>
            </a:extLst>
          </p:cNvPr>
          <p:cNvGrpSpPr/>
          <p:nvPr/>
        </p:nvGrpSpPr>
        <p:grpSpPr>
          <a:xfrm>
            <a:off x="-198772" y="-1394517"/>
            <a:ext cx="9677400" cy="843714"/>
            <a:chOff x="-228600" y="83139"/>
            <a:chExt cx="9677400" cy="8437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30226A-074F-A29B-E2F9-626622B0096A}"/>
                </a:ext>
              </a:extLst>
            </p:cNvPr>
            <p:cNvSpPr txBox="1"/>
            <p:nvPr/>
          </p:nvSpPr>
          <p:spPr>
            <a:xfrm>
              <a:off x="1596635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5FA2E7-A663-8E7A-2824-967805D53EF7}"/>
                </a:ext>
              </a:extLst>
            </p:cNvPr>
            <p:cNvSpPr txBox="1"/>
            <p:nvPr/>
          </p:nvSpPr>
          <p:spPr>
            <a:xfrm>
              <a:off x="3726793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71C6DC-5438-9A90-127D-7B6960CEB7DB}"/>
                </a:ext>
              </a:extLst>
            </p:cNvPr>
            <p:cNvSpPr txBox="1"/>
            <p:nvPr/>
          </p:nvSpPr>
          <p:spPr>
            <a:xfrm>
              <a:off x="5770279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Results &amp;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8C286D-9F04-D41F-A05E-5E60D7CE3280}"/>
                </a:ext>
              </a:extLst>
            </p:cNvPr>
            <p:cNvSpPr txBox="1"/>
            <p:nvPr/>
          </p:nvSpPr>
          <p:spPr>
            <a:xfrm>
              <a:off x="7680960" y="649854"/>
              <a:ext cx="176784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B49618-17C4-9BDE-F1BB-5E7B2C40E007}"/>
                </a:ext>
              </a:extLst>
            </p:cNvPr>
            <p:cNvCxnSpPr>
              <a:cxnSpLocks/>
            </p:cNvCxnSpPr>
            <p:nvPr/>
          </p:nvCxnSpPr>
          <p:spPr>
            <a:xfrm>
              <a:off x="387803" y="367930"/>
              <a:ext cx="42429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C1C318-64DB-EB05-C3BB-4F6D8630F65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786" y="367930"/>
              <a:ext cx="4161107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E220BD0-38DE-0B83-9A4D-BF2390A601F8}"/>
                </a:ext>
              </a:extLst>
            </p:cNvPr>
            <p:cNvSpPr/>
            <p:nvPr/>
          </p:nvSpPr>
          <p:spPr>
            <a:xfrm>
              <a:off x="4326350" y="83140"/>
              <a:ext cx="535409" cy="535409"/>
            </a:xfrm>
            <a:prstGeom prst="ellipse">
              <a:avLst/>
            </a:prstGeom>
            <a:solidFill>
              <a:srgbClr val="1B69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4A6DF7-EBF4-3A0D-5E64-1804470A74C7}"/>
                </a:ext>
              </a:extLst>
            </p:cNvPr>
            <p:cNvSpPr/>
            <p:nvPr/>
          </p:nvSpPr>
          <p:spPr>
            <a:xfrm>
              <a:off x="8476708" y="83140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2A93D5A-59EB-26D0-E790-B01A879A3F9B}"/>
                </a:ext>
              </a:extLst>
            </p:cNvPr>
            <p:cNvSpPr/>
            <p:nvPr/>
          </p:nvSpPr>
          <p:spPr>
            <a:xfrm>
              <a:off x="6401530" y="83139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DBB983-AC51-AC27-31A8-7254929000E9}"/>
                </a:ext>
              </a:extLst>
            </p:cNvPr>
            <p:cNvSpPr/>
            <p:nvPr/>
          </p:nvSpPr>
          <p:spPr>
            <a:xfrm>
              <a:off x="2276909" y="83139"/>
              <a:ext cx="535405" cy="5354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2554DA-163F-BA63-1254-A7F07CAE91BB}"/>
                </a:ext>
              </a:extLst>
            </p:cNvPr>
            <p:cNvSpPr/>
            <p:nvPr/>
          </p:nvSpPr>
          <p:spPr>
            <a:xfrm>
              <a:off x="227468" y="83139"/>
              <a:ext cx="535405" cy="5354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0DD894-01B8-1305-2301-05432E037409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B9DDEC-3AB7-7892-B78F-8CAB70163027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9395F6-0C7D-D716-F041-6ACBA60C19F9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EE44B-B9F1-EF94-DFA9-67D6F40DE4A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90F1F2-2972-0EA1-8341-9CE1799537CC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9D9B92-C133-54F2-88F3-06F00027D4C8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92AE33A-0FA7-ED66-4DAE-7511CFD8CA25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2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71A043-279C-C552-2D92-B167DD133AD3}"/>
              </a:ext>
            </a:extLst>
          </p:cNvPr>
          <p:cNvGrpSpPr/>
          <p:nvPr/>
        </p:nvGrpSpPr>
        <p:grpSpPr>
          <a:xfrm>
            <a:off x="-266700" y="-1380224"/>
            <a:ext cx="9677400" cy="843714"/>
            <a:chOff x="-228600" y="83139"/>
            <a:chExt cx="9677400" cy="84371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1F39A7-CFDE-CF7C-70B8-8B4F83491F39}"/>
                </a:ext>
              </a:extLst>
            </p:cNvPr>
            <p:cNvSpPr txBox="1"/>
            <p:nvPr/>
          </p:nvSpPr>
          <p:spPr>
            <a:xfrm>
              <a:off x="1596635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057615-CE3D-EDE6-B7B3-7B611C7CB6EC}"/>
                </a:ext>
              </a:extLst>
            </p:cNvPr>
            <p:cNvSpPr txBox="1"/>
            <p:nvPr/>
          </p:nvSpPr>
          <p:spPr>
            <a:xfrm>
              <a:off x="3726793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3458C2-8972-5113-6678-12EE37F0621A}"/>
                </a:ext>
              </a:extLst>
            </p:cNvPr>
            <p:cNvSpPr txBox="1"/>
            <p:nvPr/>
          </p:nvSpPr>
          <p:spPr>
            <a:xfrm>
              <a:off x="5770279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Results &amp; Analysis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DBFF89C-A409-4AF9-ADB7-D8DD55D206DC}"/>
                </a:ext>
              </a:extLst>
            </p:cNvPr>
            <p:cNvSpPr txBox="1"/>
            <p:nvPr/>
          </p:nvSpPr>
          <p:spPr>
            <a:xfrm>
              <a:off x="7680960" y="649854"/>
              <a:ext cx="176784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8E22EF-C5F2-8A11-3EBC-728B3CB5532F}"/>
                </a:ext>
              </a:extLst>
            </p:cNvPr>
            <p:cNvCxnSpPr>
              <a:cxnSpLocks/>
            </p:cNvCxnSpPr>
            <p:nvPr/>
          </p:nvCxnSpPr>
          <p:spPr>
            <a:xfrm>
              <a:off x="387803" y="367930"/>
              <a:ext cx="42429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CFA31A7-0BBB-CA24-3B49-DCFB9B8F3303}"/>
                </a:ext>
              </a:extLst>
            </p:cNvPr>
            <p:cNvCxnSpPr>
              <a:cxnSpLocks/>
            </p:cNvCxnSpPr>
            <p:nvPr/>
          </p:nvCxnSpPr>
          <p:spPr>
            <a:xfrm>
              <a:off x="4611786" y="367930"/>
              <a:ext cx="4161107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CD61759-4E34-550E-0067-3868E6698EF2}"/>
                </a:ext>
              </a:extLst>
            </p:cNvPr>
            <p:cNvSpPr/>
            <p:nvPr/>
          </p:nvSpPr>
          <p:spPr>
            <a:xfrm>
              <a:off x="4326350" y="83140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C73E5F5-FE58-6D0B-62A8-82086BBEE3A9}"/>
                </a:ext>
              </a:extLst>
            </p:cNvPr>
            <p:cNvSpPr/>
            <p:nvPr/>
          </p:nvSpPr>
          <p:spPr>
            <a:xfrm>
              <a:off x="8476708" y="83140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ECC3187-691B-DCB8-6688-5E2C168A43E6}"/>
                </a:ext>
              </a:extLst>
            </p:cNvPr>
            <p:cNvSpPr/>
            <p:nvPr/>
          </p:nvSpPr>
          <p:spPr>
            <a:xfrm>
              <a:off x="6401530" y="83139"/>
              <a:ext cx="535409" cy="53540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391C025-0528-6BBF-FD8A-5D7DBFDBD2F2}"/>
                </a:ext>
              </a:extLst>
            </p:cNvPr>
            <p:cNvSpPr/>
            <p:nvPr/>
          </p:nvSpPr>
          <p:spPr>
            <a:xfrm>
              <a:off x="2276909" y="83139"/>
              <a:ext cx="535405" cy="535405"/>
            </a:xfrm>
            <a:prstGeom prst="ellipse">
              <a:avLst/>
            </a:prstGeom>
            <a:solidFill>
              <a:srgbClr val="15608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EB88752-1662-CB2C-8ACC-9FA7E123FA5C}"/>
                </a:ext>
              </a:extLst>
            </p:cNvPr>
            <p:cNvSpPr/>
            <p:nvPr/>
          </p:nvSpPr>
          <p:spPr>
            <a:xfrm>
              <a:off x="227468" y="83139"/>
              <a:ext cx="535405" cy="5354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D2FFA9-1A4A-B3AF-F71D-2693757223D4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055F496D-05B8-DC85-82E1-D8DCD6BB5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35" y="1676400"/>
            <a:ext cx="8081731" cy="47037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14DEC1-4EBE-DA83-B416-50091AAB0C44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A5CFC-40CC-6EEA-1F87-3E6A65B8FBA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80D4CD-CE14-A54F-78AF-416D2E2CDF6D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41BC6B-1302-330A-CFE1-1E0EE2776CF9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AA1BF7-4829-49D4-93BC-3D7A70D69B8B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2F85EF-3A61-B05F-2E5B-EDFF0A86697D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sp>
        <p:nvSpPr>
          <p:cNvPr id="32" name="Google Shape;84;p7">
            <a:extLst>
              <a:ext uri="{FF2B5EF4-FFF2-40B4-BE49-F238E27FC236}">
                <a16:creationId xmlns:a16="http://schemas.microsoft.com/office/drawing/2014/main" id="{AB5AE8AD-1B27-1F15-2FD9-D319199C94A0}"/>
              </a:ext>
            </a:extLst>
          </p:cNvPr>
          <p:cNvSpPr txBox="1"/>
          <p:nvPr/>
        </p:nvSpPr>
        <p:spPr>
          <a:xfrm>
            <a:off x="16109832" y="3013864"/>
            <a:ext cx="26308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 – Model Testing</a:t>
            </a:r>
            <a:endParaRPr dirty="0"/>
          </a:p>
        </p:txBody>
      </p:sp>
      <p:sp>
        <p:nvSpPr>
          <p:cNvPr id="33" name="Google Shape;87;p7">
            <a:extLst>
              <a:ext uri="{FF2B5EF4-FFF2-40B4-BE49-F238E27FC236}">
                <a16:creationId xmlns:a16="http://schemas.microsoft.com/office/drawing/2014/main" id="{A83565F4-90C0-A1BA-769E-940D905084F9}"/>
              </a:ext>
            </a:extLst>
          </p:cNvPr>
          <p:cNvSpPr txBox="1"/>
          <p:nvPr/>
        </p:nvSpPr>
        <p:spPr>
          <a:xfrm>
            <a:off x="16479683" y="4456924"/>
            <a:ext cx="21945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 – Model Training</a:t>
            </a:r>
            <a:endParaRPr dirty="0"/>
          </a:p>
        </p:txBody>
      </p:sp>
      <p:sp>
        <p:nvSpPr>
          <p:cNvPr id="34" name="Google Shape;90;p7">
            <a:extLst>
              <a:ext uri="{FF2B5EF4-FFF2-40B4-BE49-F238E27FC236}">
                <a16:creationId xmlns:a16="http://schemas.microsoft.com/office/drawing/2014/main" id="{773A2C78-CA42-FFA2-16F1-65E2D83BB1E1}"/>
              </a:ext>
            </a:extLst>
          </p:cNvPr>
          <p:cNvSpPr txBox="1"/>
          <p:nvPr/>
        </p:nvSpPr>
        <p:spPr>
          <a:xfrm>
            <a:off x="10306019" y="2348658"/>
            <a:ext cx="275505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02 – Pavement Condition Rating</a:t>
            </a:r>
            <a:endParaRPr lang="en-US" sz="2000" b="1"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93;p7">
            <a:extLst>
              <a:ext uri="{FF2B5EF4-FFF2-40B4-BE49-F238E27FC236}">
                <a16:creationId xmlns:a16="http://schemas.microsoft.com/office/drawing/2014/main" id="{39ACE5B9-1404-4D8D-01CC-EED6114A2AE8}"/>
              </a:ext>
            </a:extLst>
          </p:cNvPr>
          <p:cNvSpPr txBox="1"/>
          <p:nvPr/>
        </p:nvSpPr>
        <p:spPr>
          <a:xfrm>
            <a:off x="10284303" y="3949112"/>
            <a:ext cx="21945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 – Data Preprocessing</a:t>
            </a:r>
            <a:endParaRPr dirty="0"/>
          </a:p>
        </p:txBody>
      </p:sp>
      <p:grpSp>
        <p:nvGrpSpPr>
          <p:cNvPr id="38" name="Google Shape;95;p7">
            <a:extLst>
              <a:ext uri="{FF2B5EF4-FFF2-40B4-BE49-F238E27FC236}">
                <a16:creationId xmlns:a16="http://schemas.microsoft.com/office/drawing/2014/main" id="{B513467F-693B-9863-8FBA-47F3D2C155A7}"/>
              </a:ext>
            </a:extLst>
          </p:cNvPr>
          <p:cNvGrpSpPr/>
          <p:nvPr/>
        </p:nvGrpSpPr>
        <p:grpSpPr>
          <a:xfrm>
            <a:off x="16479683" y="1735002"/>
            <a:ext cx="2194560" cy="767521"/>
            <a:chOff x="8921977" y="2875429"/>
            <a:chExt cx="2926080" cy="1023360"/>
          </a:xfrm>
        </p:grpSpPr>
        <p:sp>
          <p:nvSpPr>
            <p:cNvPr id="40" name="Google Shape;96;p7">
              <a:extLst>
                <a:ext uri="{FF2B5EF4-FFF2-40B4-BE49-F238E27FC236}">
                  <a16:creationId xmlns:a16="http://schemas.microsoft.com/office/drawing/2014/main" id="{ED664386-4939-B18E-33BE-B01E361C3D2F}"/>
                </a:ext>
              </a:extLst>
            </p:cNvPr>
            <p:cNvSpPr txBox="1"/>
            <p:nvPr/>
          </p:nvSpPr>
          <p:spPr>
            <a:xfrm>
              <a:off x="8921977" y="2875429"/>
              <a:ext cx="2926080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 – Data Collection </a:t>
              </a:r>
              <a:endParaRPr dirty="0"/>
            </a:p>
          </p:txBody>
        </p:sp>
        <p:sp>
          <p:nvSpPr>
            <p:cNvPr id="41" name="Google Shape;97;p7">
              <a:extLst>
                <a:ext uri="{FF2B5EF4-FFF2-40B4-BE49-F238E27FC236}">
                  <a16:creationId xmlns:a16="http://schemas.microsoft.com/office/drawing/2014/main" id="{204CE1C5-AC8A-B50B-938D-38EDC079C2F6}"/>
                </a:ext>
              </a:extLst>
            </p:cNvPr>
            <p:cNvSpPr txBox="1"/>
            <p:nvPr/>
          </p:nvSpPr>
          <p:spPr>
            <a:xfrm>
              <a:off x="8921977" y="3406401"/>
              <a:ext cx="2926080" cy="4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4178C0-8124-0F14-E381-F74FDFB085E9}"/>
              </a:ext>
            </a:extLst>
          </p:cNvPr>
          <p:cNvGrpSpPr/>
          <p:nvPr/>
        </p:nvGrpSpPr>
        <p:grpSpPr>
          <a:xfrm rot="14971573">
            <a:off x="9978448" y="422704"/>
            <a:ext cx="8358846" cy="4524114"/>
            <a:chOff x="-2777751" y="2212279"/>
            <a:chExt cx="8358846" cy="4524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EE15699-E382-F6E6-2A56-546F92FE6618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E4A626-4969-5DC7-65AA-1D3D9D34BAC5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47" name="Google Shape;68;p7">
                  <a:extLst>
                    <a:ext uri="{FF2B5EF4-FFF2-40B4-BE49-F238E27FC236}">
                      <a16:creationId xmlns:a16="http://schemas.microsoft.com/office/drawing/2014/main" id="{95C8156A-CEC7-B9E8-E32C-823B3B2D7320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69;p7">
                  <a:extLst>
                    <a:ext uri="{FF2B5EF4-FFF2-40B4-BE49-F238E27FC236}">
                      <a16:creationId xmlns:a16="http://schemas.microsoft.com/office/drawing/2014/main" id="{569FE243-8A50-0733-432F-43D7A57219B7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70;p7">
                  <a:extLst>
                    <a:ext uri="{FF2B5EF4-FFF2-40B4-BE49-F238E27FC236}">
                      <a16:creationId xmlns:a16="http://schemas.microsoft.com/office/drawing/2014/main" id="{0D33EC0D-7AA4-1BC4-CB3A-1DE5EED3007A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71;p7">
                  <a:extLst>
                    <a:ext uri="{FF2B5EF4-FFF2-40B4-BE49-F238E27FC236}">
                      <a16:creationId xmlns:a16="http://schemas.microsoft.com/office/drawing/2014/main" id="{E6B3D19C-810B-2C6A-5F3E-AF7C8BE3EAD1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72;p7">
                  <a:extLst>
                    <a:ext uri="{FF2B5EF4-FFF2-40B4-BE49-F238E27FC236}">
                      <a16:creationId xmlns:a16="http://schemas.microsoft.com/office/drawing/2014/main" id="{FEA1C4A4-BECE-D523-8B02-8D95048E7793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AA024B7-7EAD-EA38-367E-12B1FB6229D2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578C45D-B5A4-68BD-C017-5E8A657180BB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B8C513F-09F2-CF9A-7DC3-1D06A753DE6C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42EFFB-AA63-44C1-4BB0-F68B3B2C7C67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0E36A1-DA32-9122-D4DA-DEF84A1573FB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23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 descr="Brainstorm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799" y="2985443"/>
            <a:ext cx="515847" cy="5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 descr="Research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1236" y="2756852"/>
            <a:ext cx="515847" cy="51584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/>
        </p:nvSpPr>
        <p:spPr>
          <a:xfrm>
            <a:off x="4600789" y="2885487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82" name="Google Shape;82;p7"/>
          <p:cNvSpPr txBox="1"/>
          <p:nvPr/>
        </p:nvSpPr>
        <p:spPr>
          <a:xfrm>
            <a:off x="3734927" y="3627771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dirty="0"/>
          </a:p>
        </p:txBody>
      </p:sp>
      <p:sp>
        <p:nvSpPr>
          <p:cNvPr id="84" name="Google Shape;84;p7"/>
          <p:cNvSpPr txBox="1"/>
          <p:nvPr/>
        </p:nvSpPr>
        <p:spPr>
          <a:xfrm>
            <a:off x="6219519" y="3013864"/>
            <a:ext cx="26308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 – Model Testing</a:t>
            </a:r>
            <a:endParaRPr dirty="0"/>
          </a:p>
        </p:txBody>
      </p:sp>
      <p:sp>
        <p:nvSpPr>
          <p:cNvPr id="87" name="Google Shape;87;p7"/>
          <p:cNvSpPr txBox="1"/>
          <p:nvPr/>
        </p:nvSpPr>
        <p:spPr>
          <a:xfrm>
            <a:off x="6589370" y="4456924"/>
            <a:ext cx="21945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 – Model Training</a:t>
            </a:r>
            <a:endParaRPr dirty="0"/>
          </a:p>
        </p:txBody>
      </p:sp>
      <p:sp>
        <p:nvSpPr>
          <p:cNvPr id="90" name="Google Shape;90;p7"/>
          <p:cNvSpPr txBox="1"/>
          <p:nvPr/>
        </p:nvSpPr>
        <p:spPr>
          <a:xfrm>
            <a:off x="415706" y="2348658"/>
            <a:ext cx="275505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02 – Pavement Condition Rating</a:t>
            </a:r>
            <a:endParaRPr lang="en-US" sz="2000"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7"/>
          <p:cNvSpPr txBox="1"/>
          <p:nvPr/>
        </p:nvSpPr>
        <p:spPr>
          <a:xfrm>
            <a:off x="393990" y="3949112"/>
            <a:ext cx="21945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 – Data Preprocessing</a:t>
            </a:r>
            <a:endParaRPr dirty="0"/>
          </a:p>
        </p:txBody>
      </p:sp>
      <p:grpSp>
        <p:nvGrpSpPr>
          <p:cNvPr id="95" name="Google Shape;95;p7"/>
          <p:cNvGrpSpPr/>
          <p:nvPr/>
        </p:nvGrpSpPr>
        <p:grpSpPr>
          <a:xfrm>
            <a:off x="6589370" y="1735002"/>
            <a:ext cx="2194560" cy="767521"/>
            <a:chOff x="8921977" y="2875429"/>
            <a:chExt cx="2926080" cy="1023360"/>
          </a:xfrm>
        </p:grpSpPr>
        <p:sp>
          <p:nvSpPr>
            <p:cNvPr id="96" name="Google Shape;96;p7"/>
            <p:cNvSpPr txBox="1"/>
            <p:nvPr/>
          </p:nvSpPr>
          <p:spPr>
            <a:xfrm>
              <a:off x="8921977" y="2875429"/>
              <a:ext cx="2926080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 – Data Collection </a:t>
              </a:r>
              <a:endParaRPr dirty="0"/>
            </a:p>
          </p:txBody>
        </p:sp>
        <p:sp>
          <p:nvSpPr>
            <p:cNvPr id="97" name="Google Shape;97;p7"/>
            <p:cNvSpPr txBox="1"/>
            <p:nvPr/>
          </p:nvSpPr>
          <p:spPr>
            <a:xfrm>
              <a:off x="8921977" y="3406401"/>
              <a:ext cx="2926080" cy="4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A5C2A7-E483-D4D1-373C-9E42DF2551CE}"/>
              </a:ext>
            </a:extLst>
          </p:cNvPr>
          <p:cNvGrpSpPr/>
          <p:nvPr/>
        </p:nvGrpSpPr>
        <p:grpSpPr>
          <a:xfrm rot="14971573">
            <a:off x="88135" y="422704"/>
            <a:ext cx="8358846" cy="4524114"/>
            <a:chOff x="-2777751" y="2212279"/>
            <a:chExt cx="8358846" cy="4524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D0A295-5715-9B0C-57D9-6B25523C4E6F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585A7AA-3A7F-75B4-0A98-D40C2BFDBA1E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7" name="Google Shape;68;p7">
                  <a:extLst>
                    <a:ext uri="{FF2B5EF4-FFF2-40B4-BE49-F238E27FC236}">
                      <a16:creationId xmlns:a16="http://schemas.microsoft.com/office/drawing/2014/main" id="{3CC3C5C4-3FCB-80A0-A6AD-3AFF54442CDE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" name="Google Shape;69;p7">
                  <a:extLst>
                    <a:ext uri="{FF2B5EF4-FFF2-40B4-BE49-F238E27FC236}">
                      <a16:creationId xmlns:a16="http://schemas.microsoft.com/office/drawing/2014/main" id="{729DF5B1-734C-F73A-91EC-F01DCAE79602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" name="Google Shape;70;p7">
                  <a:extLst>
                    <a:ext uri="{FF2B5EF4-FFF2-40B4-BE49-F238E27FC236}">
                      <a16:creationId xmlns:a16="http://schemas.microsoft.com/office/drawing/2014/main" id="{B2D1DB7B-6F83-207E-A276-98FA3B2A5FDF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" name="Google Shape;71;p7">
                  <a:extLst>
                    <a:ext uri="{FF2B5EF4-FFF2-40B4-BE49-F238E27FC236}">
                      <a16:creationId xmlns:a16="http://schemas.microsoft.com/office/drawing/2014/main" id="{98603818-D76C-9584-23D5-8D23006836FB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72;p7">
                  <a:extLst>
                    <a:ext uri="{FF2B5EF4-FFF2-40B4-BE49-F238E27FC236}">
                      <a16:creationId xmlns:a16="http://schemas.microsoft.com/office/drawing/2014/main" id="{0D13E614-EF04-9CA0-3B70-F6AD883B212E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452ACF-CA70-7263-7700-7DD370BE2A01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ECEE04F-0576-9391-ECC0-5025E6302467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E55E09-8FE1-1E2E-F146-043ED43436BA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801EAA-67A2-2245-D2DC-2250C0FE1C2B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172BCA-F447-E376-4AEF-AA01E0098C50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2B7E7-317C-B4B8-FF25-24399A974DAA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0E085C-8ED7-CF5E-1B59-F842A7E81983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58FF64-114C-C379-37EE-B717CDBB1A45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DAF91B-E623-1081-FD2D-868649AF731D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CBB8D4-56A9-8DB3-0171-C4B1D399D3DE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21FD83-607E-3706-CDE0-1897A329ACA0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580BD4D3-D726-B284-A0FA-6DA7F5CBA119}"/>
              </a:ext>
            </a:extLst>
          </p:cNvPr>
          <p:cNvSpPr txBox="1">
            <a:spLocks/>
          </p:cNvSpPr>
          <p:nvPr/>
        </p:nvSpPr>
        <p:spPr>
          <a:xfrm>
            <a:off x="9346345" y="1165615"/>
            <a:ext cx="7213895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Collection: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Diverse Dataset gathered from</a:t>
            </a:r>
            <a:r>
              <a:rPr lang="en-US" sz="2200" dirty="0">
                <a:solidFill>
                  <a:sysClr val="windowText" lastClr="000000"/>
                </a:solidFill>
              </a:rPr>
              <a:t>: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National Highway Authority (NHA).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Self-collection.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7062 Images.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various road distresses, including cracks, patches, and potholes.</a:t>
            </a:r>
          </a:p>
        </p:txBody>
      </p:sp>
      <p:pic>
        <p:nvPicPr>
          <p:cNvPr id="45" name="Picture 2" descr="NHA to promote good governance ...">
            <a:extLst>
              <a:ext uri="{FF2B5EF4-FFF2-40B4-BE49-F238E27FC236}">
                <a16:creationId xmlns:a16="http://schemas.microsoft.com/office/drawing/2014/main" id="{30C39A08-8765-417E-B3FC-E2507C0C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36" y="1176955"/>
            <a:ext cx="2771775" cy="14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HA to promote good governance ...">
            <a:extLst>
              <a:ext uri="{FF2B5EF4-FFF2-40B4-BE49-F238E27FC236}">
                <a16:creationId xmlns:a16="http://schemas.microsoft.com/office/drawing/2014/main" id="{3DFE4264-839B-452C-BDB2-C3453B65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31" y="1313575"/>
            <a:ext cx="2771775" cy="14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7"/>
          <p:cNvSpPr txBox="1"/>
          <p:nvPr/>
        </p:nvSpPr>
        <p:spPr>
          <a:xfrm>
            <a:off x="968683" y="3069221"/>
            <a:ext cx="21945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52FBE1D-E987-2555-96D2-0CD17690DB95}"/>
              </a:ext>
            </a:extLst>
          </p:cNvPr>
          <p:cNvSpPr txBox="1">
            <a:spLocks/>
          </p:cNvSpPr>
          <p:nvPr/>
        </p:nvSpPr>
        <p:spPr>
          <a:xfrm>
            <a:off x="1879717" y="1404656"/>
            <a:ext cx="4550199" cy="5235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Collection: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Diverse Dataset gathered from</a:t>
            </a:r>
            <a:r>
              <a:rPr lang="en-US" sz="2200" dirty="0">
                <a:solidFill>
                  <a:sysClr val="windowText" lastClr="000000"/>
                </a:solidFill>
              </a:rPr>
              <a:t>: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National Highway Authority (NHA).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Self-collection.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7062 Images.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various road distresses, including cracks, patches, and potholes.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5E1787-B903-FF9A-331E-C4CC2049B880}"/>
              </a:ext>
            </a:extLst>
          </p:cNvPr>
          <p:cNvGrpSpPr/>
          <p:nvPr/>
        </p:nvGrpSpPr>
        <p:grpSpPr>
          <a:xfrm rot="16709999">
            <a:off x="-3616785" y="1176455"/>
            <a:ext cx="8358846" cy="4524114"/>
            <a:chOff x="-2777751" y="2212279"/>
            <a:chExt cx="8358846" cy="4524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938E3C-9C03-A854-0448-832C0B743742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03FFE1D-144B-04B5-DB28-184642F075E2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7" name="Google Shape;68;p7">
                  <a:extLst>
                    <a:ext uri="{FF2B5EF4-FFF2-40B4-BE49-F238E27FC236}">
                      <a16:creationId xmlns:a16="http://schemas.microsoft.com/office/drawing/2014/main" id="{6E327491-E270-A795-1BCF-FA375ADE18C7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" name="Google Shape;69;p7">
                  <a:extLst>
                    <a:ext uri="{FF2B5EF4-FFF2-40B4-BE49-F238E27FC236}">
                      <a16:creationId xmlns:a16="http://schemas.microsoft.com/office/drawing/2014/main" id="{F365CDDD-87BB-6061-BA1F-E41D028B8F4A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" name="Google Shape;70;p7">
                  <a:extLst>
                    <a:ext uri="{FF2B5EF4-FFF2-40B4-BE49-F238E27FC236}">
                      <a16:creationId xmlns:a16="http://schemas.microsoft.com/office/drawing/2014/main" id="{215F00F0-526A-6838-9A6C-9416256E549A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71;p7">
                  <a:extLst>
                    <a:ext uri="{FF2B5EF4-FFF2-40B4-BE49-F238E27FC236}">
                      <a16:creationId xmlns:a16="http://schemas.microsoft.com/office/drawing/2014/main" id="{C2AF2E97-BCBC-329B-2C03-E79142662F45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72;p7">
                  <a:extLst>
                    <a:ext uri="{FF2B5EF4-FFF2-40B4-BE49-F238E27FC236}">
                      <a16:creationId xmlns:a16="http://schemas.microsoft.com/office/drawing/2014/main" id="{750845B1-C92D-896B-E7DB-65E308B99AFE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3FE5A7-5AE8-2710-AEBC-3DC8CEF28BE1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35C7AA-DEF5-B3CB-3EF8-7EF15AB21C6E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C31618E-E21C-E9FA-EBC9-21864FCC4B48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E068F2-8E55-460F-B3B3-95FE2C56AF52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26D3CD-5212-6CD8-BC82-5995DAEB47F8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9C3050-FA15-9226-EB06-75D5C14FD78F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7C5670-019C-6254-DAFF-7FD22A854D27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2A9096-4A77-9A32-09D0-BB9907FE2B0B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D5977D-F1BB-6C03-4E90-30481B8C4B43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7E077-F4BF-27AF-48CF-57D54221C0AB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58233-50C5-B90E-DDD9-FA35B3B0EC79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37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97" name="Google Shape;97;p7"/>
          <p:cNvSpPr txBox="1"/>
          <p:nvPr/>
        </p:nvSpPr>
        <p:spPr>
          <a:xfrm>
            <a:off x="968683" y="3069221"/>
            <a:ext cx="21945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A78A03-01C2-5553-452D-D62CB3990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15496"/>
          <a:stretch/>
        </p:blipFill>
        <p:spPr>
          <a:xfrm>
            <a:off x="2667515" y="1100208"/>
            <a:ext cx="1984339" cy="16174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92F27-2C88-8F8C-8E77-7C365AD7B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r="12923"/>
          <a:stretch/>
        </p:blipFill>
        <p:spPr>
          <a:xfrm>
            <a:off x="2678828" y="2961109"/>
            <a:ext cx="2002779" cy="1596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8B3F4-81D6-7861-575A-B2860765F36E}"/>
              </a:ext>
            </a:extLst>
          </p:cNvPr>
          <p:cNvSpPr txBox="1"/>
          <p:nvPr/>
        </p:nvSpPr>
        <p:spPr>
          <a:xfrm>
            <a:off x="5422565" y="1100208"/>
            <a:ext cx="211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1934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Images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NHA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872D7-BE0E-3C76-E3A0-04337208B51F}"/>
              </a:ext>
            </a:extLst>
          </p:cNvPr>
          <p:cNvSpPr txBox="1"/>
          <p:nvPr/>
        </p:nvSpPr>
        <p:spPr>
          <a:xfrm>
            <a:off x="5422565" y="3019528"/>
            <a:ext cx="211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3621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Self Collection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8DB71-2813-2DAE-20C6-A9F6C71CA953}"/>
              </a:ext>
            </a:extLst>
          </p:cNvPr>
          <p:cNvSpPr txBox="1"/>
          <p:nvPr/>
        </p:nvSpPr>
        <p:spPr>
          <a:xfrm>
            <a:off x="5422565" y="4823010"/>
            <a:ext cx="211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7062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Images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Self Collection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286DC-4EAE-51A4-D04B-C1DAEAD417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r="14962"/>
          <a:stretch/>
        </p:blipFill>
        <p:spPr>
          <a:xfrm>
            <a:off x="2658294" y="4811049"/>
            <a:ext cx="2002779" cy="1643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6BC66-A386-51F8-D8E6-DE0A44C2B069}"/>
              </a:ext>
            </a:extLst>
          </p:cNvPr>
          <p:cNvGrpSpPr/>
          <p:nvPr/>
        </p:nvGrpSpPr>
        <p:grpSpPr>
          <a:xfrm rot="16709999">
            <a:off x="-3616785" y="1176455"/>
            <a:ext cx="8358846" cy="4524114"/>
            <a:chOff x="-2777751" y="2212279"/>
            <a:chExt cx="8358846" cy="452411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681EC5A-447C-E92A-B91E-42E236E754DB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09EEDFC-8D12-362C-C959-EC8853A585CE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36" name="Google Shape;68;p7">
                  <a:extLst>
                    <a:ext uri="{FF2B5EF4-FFF2-40B4-BE49-F238E27FC236}">
                      <a16:creationId xmlns:a16="http://schemas.microsoft.com/office/drawing/2014/main" id="{4626A818-9208-B299-E29D-5B9F68A8FB85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69;p7">
                  <a:extLst>
                    <a:ext uri="{FF2B5EF4-FFF2-40B4-BE49-F238E27FC236}">
                      <a16:creationId xmlns:a16="http://schemas.microsoft.com/office/drawing/2014/main" id="{09789EAD-8E3D-372A-CC14-DF9628EC257F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70;p7">
                  <a:extLst>
                    <a:ext uri="{FF2B5EF4-FFF2-40B4-BE49-F238E27FC236}">
                      <a16:creationId xmlns:a16="http://schemas.microsoft.com/office/drawing/2014/main" id="{6DC25ED1-25E4-A614-7BD0-31E579FA40FC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71;p7">
                  <a:extLst>
                    <a:ext uri="{FF2B5EF4-FFF2-40B4-BE49-F238E27FC236}">
                      <a16:creationId xmlns:a16="http://schemas.microsoft.com/office/drawing/2014/main" id="{0B5696AF-F8E3-4528-6F1E-D9EB1DCBAD8D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2;p7">
                  <a:extLst>
                    <a:ext uri="{FF2B5EF4-FFF2-40B4-BE49-F238E27FC236}">
                      <a16:creationId xmlns:a16="http://schemas.microsoft.com/office/drawing/2014/main" id="{2747A2F9-4CC0-E53D-3F7F-BD2A9B413172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0D4CC0-BD52-397C-F953-7350CA568F24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A180347-0734-574A-27A4-3B413B638602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2B2E7AA-3BA1-2D90-BA51-B38488B4E854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C9213-4F8A-9A97-744C-8B601AFDA271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734BDE-90BE-04E1-2446-ED28A5B48743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57F963-8484-91AB-5A12-9DA3914635CB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8F52D-B0D3-478D-6958-269C247BFDD9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EF6D13-2D22-265C-5347-91E67CE282BE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E7EDB1F-5A3D-5080-ECF9-7C1D3815542B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CCE300-A7CE-0E91-C549-473303EC7F6D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7E089F-F47C-5CD4-9FBF-D1930838B170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AF6028AB-2DF3-F698-F882-1F2DF4B1A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689017"/>
              </p:ext>
            </p:extLst>
          </p:nvPr>
        </p:nvGraphicFramePr>
        <p:xfrm>
          <a:off x="10353194" y="3530995"/>
          <a:ext cx="6062504" cy="27708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5626">
                  <a:extLst>
                    <a:ext uri="{9D8B030D-6E8A-4147-A177-3AD203B41FA5}">
                      <a16:colId xmlns:a16="http://schemas.microsoft.com/office/drawing/2014/main" val="2207359731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1035183295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90060079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3174319625"/>
                    </a:ext>
                  </a:extLst>
                </a:gridCol>
              </a:tblGrid>
              <a:tr h="86176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Alligator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Diagonal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Cracking</a:t>
                      </a:r>
                      <a:endParaRPr lang="en-PK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826683"/>
                  </a:ext>
                </a:extLst>
              </a:tr>
              <a:tr h="1098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Transversal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Cracking Between Lanes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3478017"/>
                  </a:ext>
                </a:extLst>
              </a:tr>
              <a:tr h="598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Potholes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K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86423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C9E237C-AEA1-5E1B-10E5-CBA1B0C7B292}"/>
              </a:ext>
            </a:extLst>
          </p:cNvPr>
          <p:cNvSpPr txBox="1"/>
          <p:nvPr/>
        </p:nvSpPr>
        <p:spPr>
          <a:xfrm>
            <a:off x="10287000" y="1024574"/>
            <a:ext cx="5476240" cy="242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Pavement Condition Rating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Identified the distresses in the dataset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Classified according to the standards into 10 classes.</a:t>
            </a:r>
          </a:p>
        </p:txBody>
      </p:sp>
    </p:spTree>
    <p:extLst>
      <p:ext uri="{BB962C8B-B14F-4D97-AF65-F5344CB8AC3E}">
        <p14:creationId xmlns:p14="http://schemas.microsoft.com/office/powerpoint/2010/main" val="243536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97" name="Google Shape;97;p7"/>
          <p:cNvSpPr txBox="1"/>
          <p:nvPr/>
        </p:nvSpPr>
        <p:spPr>
          <a:xfrm>
            <a:off x="968683" y="3069221"/>
            <a:ext cx="21945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2F16E2D-AC7D-05F2-F0B6-34E76274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59758"/>
              </p:ext>
            </p:extLst>
          </p:nvPr>
        </p:nvGraphicFramePr>
        <p:xfrm>
          <a:off x="2428394" y="3530995"/>
          <a:ext cx="6062504" cy="27708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5626">
                  <a:extLst>
                    <a:ext uri="{9D8B030D-6E8A-4147-A177-3AD203B41FA5}">
                      <a16:colId xmlns:a16="http://schemas.microsoft.com/office/drawing/2014/main" val="2207359731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1035183295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90060079"/>
                    </a:ext>
                  </a:extLst>
                </a:gridCol>
                <a:gridCol w="1515626">
                  <a:extLst>
                    <a:ext uri="{9D8B030D-6E8A-4147-A177-3AD203B41FA5}">
                      <a16:colId xmlns:a16="http://schemas.microsoft.com/office/drawing/2014/main" val="3174319625"/>
                    </a:ext>
                  </a:extLst>
                </a:gridCol>
              </a:tblGrid>
              <a:tr h="86176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Alligator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Diagonal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Cracking</a:t>
                      </a:r>
                      <a:endParaRPr lang="en-PK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826683"/>
                  </a:ext>
                </a:extLst>
              </a:tr>
              <a:tr h="1098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Transversal Cracking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Cracking Between Lanes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3478017"/>
                  </a:ext>
                </a:extLst>
              </a:tr>
              <a:tr h="598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Potholes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K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8642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50C8CD6-6F5A-FC23-B215-0F0EFBAA6B90}"/>
              </a:ext>
            </a:extLst>
          </p:cNvPr>
          <p:cNvSpPr txBox="1"/>
          <p:nvPr/>
        </p:nvSpPr>
        <p:spPr>
          <a:xfrm>
            <a:off x="2362200" y="1024574"/>
            <a:ext cx="5476240" cy="242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Pavement Condition Rating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Identified the distresses in the dataset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Classified according to the standards into 10 classes.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2DBC4F-5CB0-08E2-E427-21D6B082B2A3}"/>
              </a:ext>
            </a:extLst>
          </p:cNvPr>
          <p:cNvGrpSpPr/>
          <p:nvPr/>
        </p:nvGrpSpPr>
        <p:grpSpPr>
          <a:xfrm>
            <a:off x="-2777751" y="2212279"/>
            <a:ext cx="8358846" cy="4524114"/>
            <a:chOff x="-2777751" y="2212279"/>
            <a:chExt cx="8358846" cy="4524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831168-EA1C-71E8-D812-C51CFA40901F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255987B-585E-040A-43C9-1F1DB896FDCB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7" name="Google Shape;68;p7">
                  <a:extLst>
                    <a:ext uri="{FF2B5EF4-FFF2-40B4-BE49-F238E27FC236}">
                      <a16:creationId xmlns:a16="http://schemas.microsoft.com/office/drawing/2014/main" id="{E0CD3027-7FFA-F580-3C70-EDBC023905EA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" name="Google Shape;69;p7">
                  <a:extLst>
                    <a:ext uri="{FF2B5EF4-FFF2-40B4-BE49-F238E27FC236}">
                      <a16:creationId xmlns:a16="http://schemas.microsoft.com/office/drawing/2014/main" id="{10DC1EF0-E3DD-C852-D229-742EF034B13E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" name="Google Shape;70;p7">
                  <a:extLst>
                    <a:ext uri="{FF2B5EF4-FFF2-40B4-BE49-F238E27FC236}">
                      <a16:creationId xmlns:a16="http://schemas.microsoft.com/office/drawing/2014/main" id="{3DFB54B5-4BD7-B078-939A-550EF24826B6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" name="Google Shape;71;p7">
                  <a:extLst>
                    <a:ext uri="{FF2B5EF4-FFF2-40B4-BE49-F238E27FC236}">
                      <a16:creationId xmlns:a16="http://schemas.microsoft.com/office/drawing/2014/main" id="{3B613139-1F16-8385-865F-7EC2C872CC9B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72;p7">
                  <a:extLst>
                    <a:ext uri="{FF2B5EF4-FFF2-40B4-BE49-F238E27FC236}">
                      <a16:creationId xmlns:a16="http://schemas.microsoft.com/office/drawing/2014/main" id="{DC215010-6730-A84E-B310-0988A5E1066C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212061-53E8-2990-75C8-965FF8FD55F5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07F2B2-B5E4-5044-B37C-557FD63A73D9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8F07A71-3DC9-5C1D-EC17-28F9166473DE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79FB-728B-195C-25F3-FE6282E4B9D5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842D1C-5AFA-B371-E551-E61112BB8B23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F5C4A5-EA8F-263E-C2FB-E9F5677B54AF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1E87D4-271C-F4ED-6B3C-8B9AE230A2F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861ACB-FA64-2A23-D5CC-ED4E98D3E04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F8837B-0F31-621F-57BE-A2AE31FBEC53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CEACB2-DCA9-FD6A-67AF-282D0CADF40F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97EAAE-8801-332E-0415-6922021D6E33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sp>
        <p:nvSpPr>
          <p:cNvPr id="99" name="AutoShape 2" descr="Hdd Icon png images | PNGWing">
            <a:extLst>
              <a:ext uri="{FF2B5EF4-FFF2-40B4-BE49-F238E27FC236}">
                <a16:creationId xmlns:a16="http://schemas.microsoft.com/office/drawing/2014/main" id="{FCFF007E-BA51-7356-D347-BB0ADE29C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00267" y="3250339"/>
            <a:ext cx="277091" cy="27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0" name="Picture 2" descr="Block cracks in the asphalt pavement. | Download Scientific Diagram">
            <a:extLst>
              <a:ext uri="{FF2B5EF4-FFF2-40B4-BE49-F238E27FC236}">
                <a16:creationId xmlns:a16="http://schemas.microsoft.com/office/drawing/2014/main" id="{E01F9922-971B-D04F-AFA0-D37E9C18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28" y="1146565"/>
            <a:ext cx="1473736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F7856B6-D3A6-E5D3-83C4-8CB6BE0C3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88"/>
          <a:stretch/>
        </p:blipFill>
        <p:spPr bwMode="auto">
          <a:xfrm>
            <a:off x="11359409" y="1147605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B19EF8B-C131-13DA-0139-AC8FB5D9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8358"/>
          <a:stretch/>
        </p:blipFill>
        <p:spPr bwMode="auto">
          <a:xfrm>
            <a:off x="13108202" y="1153787"/>
            <a:ext cx="1463040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E288D804-7698-DF15-F5BF-3815AF84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44991" y="1175335"/>
            <a:ext cx="1473736" cy="11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55B3885-A4FF-C51D-FCA9-FC6CEA19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3730" y="2952690"/>
            <a:ext cx="1404531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9D51C38-2A95-54C3-BA00-D04F5C049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24093" r="16258"/>
          <a:stretch/>
        </p:blipFill>
        <p:spPr bwMode="auto">
          <a:xfrm>
            <a:off x="11359187" y="2960952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77D79BB-106D-7BFB-B70E-E1F3F233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 bwMode="auto">
          <a:xfrm>
            <a:off x="13108202" y="2959912"/>
            <a:ext cx="1463040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>
            <a:extLst>
              <a:ext uri="{FF2B5EF4-FFF2-40B4-BE49-F238E27FC236}">
                <a16:creationId xmlns:a16="http://schemas.microsoft.com/office/drawing/2014/main" id="{81906C40-CA2B-1E8C-0095-8E755580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44991" y="2959912"/>
            <a:ext cx="1473736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>
            <a:extLst>
              <a:ext uri="{FF2B5EF4-FFF2-40B4-BE49-F238E27FC236}">
                <a16:creationId xmlns:a16="http://schemas.microsoft.com/office/drawing/2014/main" id="{B68C0906-3DB2-2AD2-7E50-4F97D3131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98"/>
          <a:stretch/>
        </p:blipFill>
        <p:spPr bwMode="auto">
          <a:xfrm>
            <a:off x="9691423" y="4734194"/>
            <a:ext cx="1404530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74B7418-72B2-2CEA-AE8A-34B4319B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7" b="20037"/>
          <a:stretch/>
        </p:blipFill>
        <p:spPr bwMode="auto">
          <a:xfrm>
            <a:off x="11359409" y="4728012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24CF07AD-DE90-1478-4ED9-67891CA6F0F5}"/>
              </a:ext>
            </a:extLst>
          </p:cNvPr>
          <p:cNvSpPr txBox="1"/>
          <p:nvPr/>
        </p:nvSpPr>
        <p:spPr>
          <a:xfrm>
            <a:off x="9831357" y="2289039"/>
            <a:ext cx="1191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Block Cracking</a:t>
            </a:r>
            <a:endParaRPr lang="en-PK" sz="2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4CAE0A-BD35-5251-5AF9-DB741CC3BB91}"/>
              </a:ext>
            </a:extLst>
          </p:cNvPr>
          <p:cNvSpPr txBox="1"/>
          <p:nvPr/>
        </p:nvSpPr>
        <p:spPr>
          <a:xfrm>
            <a:off x="11380819" y="2286598"/>
            <a:ext cx="1498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Alligator Cracking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C2D945-FB99-8A60-230C-87A892A24F85}"/>
              </a:ext>
            </a:extLst>
          </p:cNvPr>
          <p:cNvSpPr txBox="1"/>
          <p:nvPr/>
        </p:nvSpPr>
        <p:spPr>
          <a:xfrm>
            <a:off x="13015249" y="2284638"/>
            <a:ext cx="1753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cs typeface="Arial" panose="020B0604020202020204" pitchFamily="34" charset="0"/>
              </a:rPr>
              <a:t>Diagonal Cracking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2D8166-AA95-B5FA-EA95-5B509250B240}"/>
              </a:ext>
            </a:extLst>
          </p:cNvPr>
          <p:cNvSpPr txBox="1"/>
          <p:nvPr/>
        </p:nvSpPr>
        <p:spPr>
          <a:xfrm>
            <a:off x="9673332" y="4052896"/>
            <a:ext cx="1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Random Cracking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ECCAA6-5DFB-4C16-FD6E-1F976CF328D4}"/>
              </a:ext>
            </a:extLst>
          </p:cNvPr>
          <p:cNvSpPr txBox="1"/>
          <p:nvPr/>
        </p:nvSpPr>
        <p:spPr>
          <a:xfrm>
            <a:off x="11329328" y="4061846"/>
            <a:ext cx="1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Transversal Cracking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DA20DE3-D767-F5AC-DADE-389C04E6B54A}"/>
              </a:ext>
            </a:extLst>
          </p:cNvPr>
          <p:cNvSpPr txBox="1"/>
          <p:nvPr/>
        </p:nvSpPr>
        <p:spPr>
          <a:xfrm>
            <a:off x="13123742" y="4067651"/>
            <a:ext cx="1563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Longitudinal Cracking Between Lanes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C8DA96-7F78-B54E-C68D-7ED0B847E99B}"/>
              </a:ext>
            </a:extLst>
          </p:cNvPr>
          <p:cNvSpPr txBox="1"/>
          <p:nvPr/>
        </p:nvSpPr>
        <p:spPr>
          <a:xfrm>
            <a:off x="14800326" y="4135093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Patching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DE2D5A3-B3B7-87C5-212D-8E00162A55EC}"/>
              </a:ext>
            </a:extLst>
          </p:cNvPr>
          <p:cNvSpPr txBox="1"/>
          <p:nvPr/>
        </p:nvSpPr>
        <p:spPr>
          <a:xfrm>
            <a:off x="9645655" y="5924490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Potholes</a:t>
            </a:r>
            <a:endParaRPr lang="en-PK" sz="2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60ECD3F-601C-A8B1-DC3F-BDC5D89A600B}"/>
              </a:ext>
            </a:extLst>
          </p:cNvPr>
          <p:cNvSpPr txBox="1"/>
          <p:nvPr/>
        </p:nvSpPr>
        <p:spPr>
          <a:xfrm>
            <a:off x="11428787" y="5905380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Raveling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8112CE-FA3A-45AF-B630-D8FAAC7C80B8}"/>
              </a:ext>
            </a:extLst>
          </p:cNvPr>
          <p:cNvSpPr txBox="1"/>
          <p:nvPr/>
        </p:nvSpPr>
        <p:spPr>
          <a:xfrm>
            <a:off x="14644281" y="2275790"/>
            <a:ext cx="1875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Longitudinal Cracking</a:t>
            </a:r>
            <a:endParaRPr lang="en-PK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2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97" name="Google Shape;97;p7"/>
          <p:cNvSpPr txBox="1"/>
          <p:nvPr/>
        </p:nvSpPr>
        <p:spPr>
          <a:xfrm>
            <a:off x="968683" y="3069221"/>
            <a:ext cx="21945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rgbClr val="1B6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01A0F70-450E-F33B-AC43-E4E6DCE90538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9D58C7-9DF2-6391-8203-D9DF37480124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AB74FC-2464-1936-5B33-2635BEC13B3B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5A28C16-D256-5ED0-7028-E1F12094276B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AF6E93-586D-A455-41C6-49B09A405BF1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A7DF41D-1423-01C9-B143-4B99A8DFBFE7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30DFA34-6EA9-97A7-27E9-358BFE039D92}"/>
              </a:ext>
            </a:extLst>
          </p:cNvPr>
          <p:cNvGrpSpPr/>
          <p:nvPr/>
        </p:nvGrpSpPr>
        <p:grpSpPr>
          <a:xfrm>
            <a:off x="-2777751" y="2212279"/>
            <a:ext cx="8358846" cy="4524114"/>
            <a:chOff x="-2777751" y="2212279"/>
            <a:chExt cx="8358846" cy="452411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9192CC7-96B4-6A95-4AE9-0838A73BB70A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0DC0952-75ED-E254-E201-C76636AF4D77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117" name="Google Shape;68;p7">
                  <a:extLst>
                    <a:ext uri="{FF2B5EF4-FFF2-40B4-BE49-F238E27FC236}">
                      <a16:creationId xmlns:a16="http://schemas.microsoft.com/office/drawing/2014/main" id="{9BBA5311-27AB-C9A3-F206-D17AD4E18AF7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69;p7">
                  <a:extLst>
                    <a:ext uri="{FF2B5EF4-FFF2-40B4-BE49-F238E27FC236}">
                      <a16:creationId xmlns:a16="http://schemas.microsoft.com/office/drawing/2014/main" id="{FBE707E3-ED47-772D-5BBF-BFAF660FA0CA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70;p7">
                  <a:extLst>
                    <a:ext uri="{FF2B5EF4-FFF2-40B4-BE49-F238E27FC236}">
                      <a16:creationId xmlns:a16="http://schemas.microsoft.com/office/drawing/2014/main" id="{07857196-959E-C608-C5C7-7859988EBD47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71;p7">
                  <a:extLst>
                    <a:ext uri="{FF2B5EF4-FFF2-40B4-BE49-F238E27FC236}">
                      <a16:creationId xmlns:a16="http://schemas.microsoft.com/office/drawing/2014/main" id="{DAC63E1A-1BFB-D670-B752-F3984DB4A223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72;p7">
                  <a:extLst>
                    <a:ext uri="{FF2B5EF4-FFF2-40B4-BE49-F238E27FC236}">
                      <a16:creationId xmlns:a16="http://schemas.microsoft.com/office/drawing/2014/main" id="{2A629EB6-245B-0FA8-4BF2-C3EE8B013765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A4EC649-0517-67D4-7E7A-C9B18EEFE656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B5A5C4E-3116-494C-0B56-0C855CB7810A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4B1B745-6A40-2564-A200-E4E7E45A9813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21A2884-7FFC-60B9-28F9-1B450F22EA8C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27F3B6-3793-9A0F-D46C-A0D749F79CDE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sp>
        <p:nvSpPr>
          <p:cNvPr id="125" name="AutoShape 2" descr="Hdd Icon png images | PNGWing">
            <a:extLst>
              <a:ext uri="{FF2B5EF4-FFF2-40B4-BE49-F238E27FC236}">
                <a16:creationId xmlns:a16="http://schemas.microsoft.com/office/drawing/2014/main" id="{B55C1A80-E741-0635-521B-83E7F02A5D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5093" y="3250339"/>
            <a:ext cx="277091" cy="27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6" name="Picture 2" descr="Block cracks in the asphalt pavement. | Download Scientific Diagram">
            <a:extLst>
              <a:ext uri="{FF2B5EF4-FFF2-40B4-BE49-F238E27FC236}">
                <a16:creationId xmlns:a16="http://schemas.microsoft.com/office/drawing/2014/main" id="{8D53664E-C451-79D6-ECB5-9D8359CB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54" y="1146565"/>
            <a:ext cx="1473736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C35CE1D-5EA4-584E-90E1-E0A73CAA8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88"/>
          <a:stretch/>
        </p:blipFill>
        <p:spPr bwMode="auto">
          <a:xfrm>
            <a:off x="3764235" y="1147605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F5B81B2-7F38-2C31-F61D-ABB299DC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8358"/>
          <a:stretch/>
        </p:blipFill>
        <p:spPr bwMode="auto">
          <a:xfrm>
            <a:off x="5513028" y="1153787"/>
            <a:ext cx="1463040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9A87B39D-6FD6-47B6-2BA4-BB4EE8A9E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9817" y="1175335"/>
            <a:ext cx="1473736" cy="11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D81948B6-5523-F7A2-4C7C-12D66EF9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556" y="2952690"/>
            <a:ext cx="1404531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3056C80-9629-E9DE-3568-C5057D391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24093" r="16258"/>
          <a:stretch/>
        </p:blipFill>
        <p:spPr bwMode="auto">
          <a:xfrm>
            <a:off x="3764013" y="2960952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A7CA243-2574-373A-38B7-1A12AEED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 bwMode="auto">
          <a:xfrm>
            <a:off x="5513028" y="2959912"/>
            <a:ext cx="1463040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5BD59897-6692-FB59-3629-5143F966A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9817" y="2959912"/>
            <a:ext cx="1473736" cy="11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>
            <a:extLst>
              <a:ext uri="{FF2B5EF4-FFF2-40B4-BE49-F238E27FC236}">
                <a16:creationId xmlns:a16="http://schemas.microsoft.com/office/drawing/2014/main" id="{15054552-5248-8393-45E0-9D39BDBF3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98"/>
          <a:stretch/>
        </p:blipFill>
        <p:spPr bwMode="auto">
          <a:xfrm>
            <a:off x="2096249" y="4734194"/>
            <a:ext cx="1404530" cy="11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3A27C1C-229F-45C9-2F9E-3F17323E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7" b="20037"/>
          <a:stretch/>
        </p:blipFill>
        <p:spPr bwMode="auto">
          <a:xfrm>
            <a:off x="3764235" y="4728012"/>
            <a:ext cx="1472434" cy="11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FA6C978D-E3A2-C7AC-7A06-2292A750AD80}"/>
              </a:ext>
            </a:extLst>
          </p:cNvPr>
          <p:cNvSpPr txBox="1"/>
          <p:nvPr/>
        </p:nvSpPr>
        <p:spPr>
          <a:xfrm>
            <a:off x="2236183" y="2289039"/>
            <a:ext cx="1191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Block Cracking</a:t>
            </a:r>
            <a:endParaRPr lang="en-PK" sz="2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137722-672D-FF5A-837B-D946654D8560}"/>
              </a:ext>
            </a:extLst>
          </p:cNvPr>
          <p:cNvSpPr txBox="1"/>
          <p:nvPr/>
        </p:nvSpPr>
        <p:spPr>
          <a:xfrm>
            <a:off x="3785645" y="2286598"/>
            <a:ext cx="1498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Alligator Cracking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AAA560-2617-2F14-98FF-1785FEA2009B}"/>
              </a:ext>
            </a:extLst>
          </p:cNvPr>
          <p:cNvSpPr txBox="1"/>
          <p:nvPr/>
        </p:nvSpPr>
        <p:spPr>
          <a:xfrm>
            <a:off x="5420075" y="2284638"/>
            <a:ext cx="1753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cs typeface="Arial" panose="020B0604020202020204" pitchFamily="34" charset="0"/>
              </a:rPr>
              <a:t>Diagonal Cracking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16AD85C-C30B-EF98-F4DD-63E1D8A01278}"/>
              </a:ext>
            </a:extLst>
          </p:cNvPr>
          <p:cNvSpPr txBox="1"/>
          <p:nvPr/>
        </p:nvSpPr>
        <p:spPr>
          <a:xfrm>
            <a:off x="2078158" y="4052896"/>
            <a:ext cx="1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Random Cracking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282DFE-0263-8304-AA52-2792857FF589}"/>
              </a:ext>
            </a:extLst>
          </p:cNvPr>
          <p:cNvSpPr txBox="1"/>
          <p:nvPr/>
        </p:nvSpPr>
        <p:spPr>
          <a:xfrm>
            <a:off x="3734154" y="4061846"/>
            <a:ext cx="1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Transversal Cracking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4CAAADC-32B4-B2C2-E1F0-C0A886EA4D02}"/>
              </a:ext>
            </a:extLst>
          </p:cNvPr>
          <p:cNvSpPr txBox="1"/>
          <p:nvPr/>
        </p:nvSpPr>
        <p:spPr>
          <a:xfrm>
            <a:off x="5528568" y="4067651"/>
            <a:ext cx="1563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Longitudinal Cracking Between Lanes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5C7FC0B-BC92-B848-B7DA-C6E92037155A}"/>
              </a:ext>
            </a:extLst>
          </p:cNvPr>
          <p:cNvSpPr txBox="1"/>
          <p:nvPr/>
        </p:nvSpPr>
        <p:spPr>
          <a:xfrm>
            <a:off x="7205152" y="4135093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Patching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EE3ABF5-C2F1-4348-925F-6A841082D0D7}"/>
              </a:ext>
            </a:extLst>
          </p:cNvPr>
          <p:cNvSpPr txBox="1"/>
          <p:nvPr/>
        </p:nvSpPr>
        <p:spPr>
          <a:xfrm>
            <a:off x="2050481" y="5924490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Potholes</a:t>
            </a:r>
            <a:endParaRPr lang="en-PK" sz="2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5E2623A-55A4-1B86-F2EB-66338C947625}"/>
              </a:ext>
            </a:extLst>
          </p:cNvPr>
          <p:cNvSpPr txBox="1"/>
          <p:nvPr/>
        </p:nvSpPr>
        <p:spPr>
          <a:xfrm>
            <a:off x="3833613" y="5905380"/>
            <a:ext cx="15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Raveling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F60122-0448-4C1A-B310-F6AD5F84F559}"/>
              </a:ext>
            </a:extLst>
          </p:cNvPr>
          <p:cNvSpPr txBox="1"/>
          <p:nvPr/>
        </p:nvSpPr>
        <p:spPr>
          <a:xfrm>
            <a:off x="7033621" y="2268074"/>
            <a:ext cx="1875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Longitudinal Cracking</a:t>
            </a:r>
            <a:endParaRPr lang="en-PK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1573048" y="-17443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60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TEAM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AF7701E-9416-DA8F-F523-30C229B53B2F}"/>
              </a:ext>
            </a:extLst>
          </p:cNvPr>
          <p:cNvSpPr txBox="1">
            <a:spLocks/>
          </p:cNvSpPr>
          <p:nvPr/>
        </p:nvSpPr>
        <p:spPr>
          <a:xfrm>
            <a:off x="264470" y="996819"/>
            <a:ext cx="8332156" cy="519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PK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BCBF-E0BB-08CC-A1F7-FFDB60EF5CBE}"/>
              </a:ext>
            </a:extLst>
          </p:cNvPr>
          <p:cNvSpPr txBox="1"/>
          <p:nvPr/>
        </p:nvSpPr>
        <p:spPr>
          <a:xfrm>
            <a:off x="381287" y="3034767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Hasnain Mehdi Raza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345982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B0B-D983-4CA8-6ECD-36AB0146E373}"/>
              </a:ext>
            </a:extLst>
          </p:cNvPr>
          <p:cNvSpPr txBox="1"/>
          <p:nvPr/>
        </p:nvSpPr>
        <p:spPr>
          <a:xfrm>
            <a:off x="219520" y="5410200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Arsalan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347095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51853-234D-6542-0F20-2FA855B67C89}"/>
              </a:ext>
            </a:extLst>
          </p:cNvPr>
          <p:cNvSpPr txBox="1"/>
          <p:nvPr/>
        </p:nvSpPr>
        <p:spPr>
          <a:xfrm>
            <a:off x="4574968" y="3034767"/>
            <a:ext cx="501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Salman Memon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333279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EEC79-C8D6-719D-A63E-5AC95DC27137}"/>
              </a:ext>
            </a:extLst>
          </p:cNvPr>
          <p:cNvSpPr txBox="1"/>
          <p:nvPr/>
        </p:nvSpPr>
        <p:spPr>
          <a:xfrm>
            <a:off x="4330039" y="5410200"/>
            <a:ext cx="550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Syed </a:t>
            </a:r>
            <a:r>
              <a:rPr lang="en-US" b="1" dirty="0" err="1">
                <a:latin typeface="Montserrat" panose="00000500000000000000" pitchFamily="2" charset="0"/>
              </a:rPr>
              <a:t>Irtaza</a:t>
            </a:r>
            <a:r>
              <a:rPr lang="en-US" b="1" dirty="0">
                <a:latin typeface="Montserrat" panose="00000500000000000000" pitchFamily="2" charset="0"/>
              </a:rPr>
              <a:t> Imam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339466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A4BE3C-8A38-1370-9A52-56B1BF299D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847" y="1369687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6D8804-B7D2-9704-B4F3-FD1080DAE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340924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3D368-448B-DE36-6BBF-8FDE35068D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847" y="3694033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65DA64-0749-DA54-7414-695F128B3C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3705476"/>
            <a:ext cx="1676400" cy="167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EDAB64-BD4A-740F-DF59-421487FB3CDF}"/>
              </a:ext>
            </a:extLst>
          </p:cNvPr>
          <p:cNvGrpSpPr/>
          <p:nvPr/>
        </p:nvGrpSpPr>
        <p:grpSpPr>
          <a:xfrm>
            <a:off x="-10515600" y="381000"/>
            <a:ext cx="8995286" cy="6456712"/>
            <a:chOff x="72514" y="381000"/>
            <a:chExt cx="8995286" cy="6456712"/>
          </a:xfrm>
        </p:grpSpPr>
        <p:pic>
          <p:nvPicPr>
            <p:cNvPr id="5" name="Picture 4" descr="Image result for NUST University Logo">
              <a:extLst>
                <a:ext uri="{FF2B5EF4-FFF2-40B4-BE49-F238E27FC236}">
                  <a16:creationId xmlns:a16="http://schemas.microsoft.com/office/drawing/2014/main" id="{AB0BBF65-4F45-0D88-5B79-BCFBE30FB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734" y="381000"/>
              <a:ext cx="1714846" cy="171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35784-0952-74A6-8395-88B157E86474}"/>
                </a:ext>
              </a:extLst>
            </p:cNvPr>
            <p:cNvSpPr txBox="1"/>
            <p:nvPr/>
          </p:nvSpPr>
          <p:spPr>
            <a:xfrm>
              <a:off x="72514" y="2999791"/>
              <a:ext cx="899528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DESIGNING AUTOMATED PAVEMENT CONDITION RATING THROUGH COMPUTER VISION: A YOLOv8 APPROACH</a:t>
              </a:r>
              <a:endParaRPr lang="en-PK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 descr="Description: H:\Faisal F\d 27-2-2009\NUST Identity\emblem.jpg">
              <a:extLst>
                <a:ext uri="{FF2B5EF4-FFF2-40B4-BE49-F238E27FC236}">
                  <a16:creationId xmlns:a16="http://schemas.microsoft.com/office/drawing/2014/main" id="{6CE65480-D93C-F59E-5312-9402525379D0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018996"/>
              <a:ext cx="609600" cy="602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C16065-5B14-44BD-4EDA-3405F380BA93}"/>
                </a:ext>
              </a:extLst>
            </p:cNvPr>
            <p:cNvSpPr txBox="1"/>
            <p:nvPr/>
          </p:nvSpPr>
          <p:spPr>
            <a:xfrm>
              <a:off x="838200" y="6099048"/>
              <a:ext cx="8153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ell MT" pitchFamily="18" charset="0"/>
                </a:rPr>
                <a:t>School of Civil and Environmental Engineering (SCEE), National University of Sciences and Technology (NUST),  Islamabad, Pakistan.</a:t>
              </a:r>
            </a:p>
            <a:p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D16C3FF-FC3A-E067-8A82-CE5A8596F9BA}"/>
              </a:ext>
            </a:extLst>
          </p:cNvPr>
          <p:cNvGrpSpPr/>
          <p:nvPr/>
        </p:nvGrpSpPr>
        <p:grpSpPr>
          <a:xfrm>
            <a:off x="9569759" y="1909830"/>
            <a:ext cx="8501523" cy="3038339"/>
            <a:chOff x="642477" y="2067061"/>
            <a:chExt cx="8501523" cy="303833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332399-8EEC-00DF-6B02-10EE57C5DDD5}"/>
                </a:ext>
              </a:extLst>
            </p:cNvPr>
            <p:cNvCxnSpPr>
              <a:cxnSpLocks/>
            </p:cNvCxnSpPr>
            <p:nvPr/>
          </p:nvCxnSpPr>
          <p:spPr>
            <a:xfrm>
              <a:off x="1779639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BEE4C6-10CE-D104-E5EE-343A6225BDFF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9DB2D0-8931-4BD2-B8BD-6ACCBE8DF468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D1F853-B395-C59E-1C38-2501ABF023EC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  <a:p>
              <a:endParaRPr lang="en-US" sz="2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B44514-91FB-0E4C-4CC9-CC58F11EEEC4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C71C5-6DE3-8FA6-39D5-E5F6A0981BAB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  <a:p>
              <a:endParaRPr lang="en-US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6DD0C2B-3C11-A314-1552-A1B839BB75A6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6C38BAA6-B793-FBDB-0E6C-E8BACAA79E47}"/>
              </a:ext>
            </a:extLst>
          </p:cNvPr>
          <p:cNvSpPr/>
          <p:nvPr/>
        </p:nvSpPr>
        <p:spPr>
          <a:xfrm>
            <a:off x="1714500" y="-1481607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60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72027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rgbClr val="1B6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F270C1-7F07-6A27-BAB2-DE99FB7E8FF4}"/>
              </a:ext>
            </a:extLst>
          </p:cNvPr>
          <p:cNvSpPr txBox="1">
            <a:spLocks/>
          </p:cNvSpPr>
          <p:nvPr/>
        </p:nvSpPr>
        <p:spPr>
          <a:xfrm>
            <a:off x="1907861" y="1021555"/>
            <a:ext cx="7212012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lang="en-US" sz="2400" b="1" dirty="0">
                <a:solidFill>
                  <a:sysClr val="windowText" lastClr="000000"/>
                </a:solidFill>
              </a:rPr>
              <a:t>Preprocessing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Accurate </a:t>
            </a:r>
            <a:r>
              <a:rPr lang="en-US" sz="2200" dirty="0">
                <a:solidFill>
                  <a:sysClr val="windowText" lastClr="000000"/>
                </a:solidFill>
              </a:rPr>
              <a:t>Annotation.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Important for Training the Model.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Labeling in YOLO Format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Separated into:</a:t>
            </a: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70% Train, 15% Valid</a:t>
            </a: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15% Test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385AFCC-03B3-643F-553A-146EAC9F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0" r="7090"/>
          <a:stretch/>
        </p:blipFill>
        <p:spPr bwMode="auto">
          <a:xfrm>
            <a:off x="5564201" y="3979289"/>
            <a:ext cx="3343876" cy="2189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EB156B-5419-7214-7C51-6C417DB58C2F}"/>
              </a:ext>
            </a:extLst>
          </p:cNvPr>
          <p:cNvGrpSpPr/>
          <p:nvPr/>
        </p:nvGrpSpPr>
        <p:grpSpPr>
          <a:xfrm rot="3923433">
            <a:off x="-3258485" y="3158677"/>
            <a:ext cx="8358846" cy="4524114"/>
            <a:chOff x="-2777751" y="2212279"/>
            <a:chExt cx="8358846" cy="45241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EF3EC9-03D5-E1FF-078C-DC9D3C71911E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E062DC6-ED85-A4FF-8E37-B71EB5ABA737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30" name="Google Shape;68;p7">
                  <a:extLst>
                    <a:ext uri="{FF2B5EF4-FFF2-40B4-BE49-F238E27FC236}">
                      <a16:creationId xmlns:a16="http://schemas.microsoft.com/office/drawing/2014/main" id="{D82A62E2-8787-2B50-BDDD-F1055F98940B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69;p7">
                  <a:extLst>
                    <a:ext uri="{FF2B5EF4-FFF2-40B4-BE49-F238E27FC236}">
                      <a16:creationId xmlns:a16="http://schemas.microsoft.com/office/drawing/2014/main" id="{847CDA95-30F6-964B-2167-10B9966EB4E5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70;p7">
                  <a:extLst>
                    <a:ext uri="{FF2B5EF4-FFF2-40B4-BE49-F238E27FC236}">
                      <a16:creationId xmlns:a16="http://schemas.microsoft.com/office/drawing/2014/main" id="{D663D561-6F0B-6307-539D-0E9A62B531AB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71;p7">
                  <a:extLst>
                    <a:ext uri="{FF2B5EF4-FFF2-40B4-BE49-F238E27FC236}">
                      <a16:creationId xmlns:a16="http://schemas.microsoft.com/office/drawing/2014/main" id="{8544AA91-F0B4-D46C-7A28-ED4A56981FE3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72;p7">
                  <a:extLst>
                    <a:ext uri="{FF2B5EF4-FFF2-40B4-BE49-F238E27FC236}">
                      <a16:creationId xmlns:a16="http://schemas.microsoft.com/office/drawing/2014/main" id="{C395899A-CDB6-49C9-0207-D1F4ED20DA9A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23C967C-ECA9-387B-F513-C4DEB3890488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9DBD0F6-8200-E989-8F41-81E83AD04C87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1E8B0A0-D5E4-F40D-49C3-2062F0D01FFE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4377C3-6D64-E1CB-00D4-BDEDC7C98D68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88FBC-79A3-2AF3-E3C8-ED337206F924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6D0222-B9D5-B59B-A775-A4C89F2FB451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2D108E-1807-428E-BEC1-DD5D7E3F8D15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7F89BF-0145-013C-6986-892AB705EE1E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4C9404-A845-B9C0-0DCE-1F54D96C36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3D9C74-881B-F478-0DBE-2C50CE58CDC0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4B69CE-ED2B-35B8-2353-DB197AA46D41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538EF67-A2BE-EB31-C589-556D64B3B5ED}"/>
              </a:ext>
            </a:extLst>
          </p:cNvPr>
          <p:cNvSpPr txBox="1"/>
          <p:nvPr/>
        </p:nvSpPr>
        <p:spPr>
          <a:xfrm>
            <a:off x="9601200" y="1866981"/>
            <a:ext cx="5648632" cy="35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Machine-Learning Model Training: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Successfully Integrated and Developed the Model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Trained the Model for Utilizing the Dataset</a:t>
            </a:r>
            <a:endParaRPr lang="en-US" sz="2200" noProof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9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rgbClr val="1B6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036973-408E-19AD-D2B5-38CC5689223A}"/>
              </a:ext>
            </a:extLst>
          </p:cNvPr>
          <p:cNvSpPr txBox="1"/>
          <p:nvPr/>
        </p:nvSpPr>
        <p:spPr>
          <a:xfrm>
            <a:off x="2575478" y="1866981"/>
            <a:ext cx="5648632" cy="35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Machine-Learning Model Training: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Successfully Integrated and Developed the Model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Trained the Model for Utilizing the Dataset</a:t>
            </a:r>
            <a:endParaRPr lang="en-US" sz="2200" noProof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9743DE-27A3-3F04-28CC-02E5BD848025}"/>
              </a:ext>
            </a:extLst>
          </p:cNvPr>
          <p:cNvGrpSpPr/>
          <p:nvPr/>
        </p:nvGrpSpPr>
        <p:grpSpPr>
          <a:xfrm rot="7555043">
            <a:off x="-4367756" y="2833670"/>
            <a:ext cx="8358846" cy="4524114"/>
            <a:chOff x="-2777751" y="2212279"/>
            <a:chExt cx="8358846" cy="4524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A3A1695-1934-D00E-23A6-6CC7F0E2D001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69D3D9-BF83-C044-93D1-3982C1D29DD9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47" name="Google Shape;68;p7">
                  <a:extLst>
                    <a:ext uri="{FF2B5EF4-FFF2-40B4-BE49-F238E27FC236}">
                      <a16:creationId xmlns:a16="http://schemas.microsoft.com/office/drawing/2014/main" id="{05368F31-71E2-2AEB-7E83-9F672F5A3459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69;p7">
                  <a:extLst>
                    <a:ext uri="{FF2B5EF4-FFF2-40B4-BE49-F238E27FC236}">
                      <a16:creationId xmlns:a16="http://schemas.microsoft.com/office/drawing/2014/main" id="{F264F3BD-FE03-A689-4FD1-2E9C257846AB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70;p7">
                  <a:extLst>
                    <a:ext uri="{FF2B5EF4-FFF2-40B4-BE49-F238E27FC236}">
                      <a16:creationId xmlns:a16="http://schemas.microsoft.com/office/drawing/2014/main" id="{55DE65D2-D094-1C6F-CE5F-87EBE05AAD6A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71;p7">
                  <a:extLst>
                    <a:ext uri="{FF2B5EF4-FFF2-40B4-BE49-F238E27FC236}">
                      <a16:creationId xmlns:a16="http://schemas.microsoft.com/office/drawing/2014/main" id="{14F8BF78-C3A1-C4B8-BD09-C895861B0201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72;p7">
                  <a:extLst>
                    <a:ext uri="{FF2B5EF4-FFF2-40B4-BE49-F238E27FC236}">
                      <a16:creationId xmlns:a16="http://schemas.microsoft.com/office/drawing/2014/main" id="{6BD0C406-F927-197B-4073-69B9E924F6C0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EC306D-3A40-097E-B4EE-6E310C972F41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CB333F0-33D6-79D6-1D85-24826D43E600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991010-2133-32B3-9C9E-2A98026B2FF3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4AB45F-4D2A-124C-F086-D4F123F68411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5ACBEF-0DBA-3727-409E-11E633ECCC91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4BB968-457B-CC76-2C6B-D8E6C11DFE1E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FFB750-0CE3-6D6B-AD2F-764AB85AF9BE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2B1A01-C614-5605-A832-1B6447E7E479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09EF71-61BA-FA7F-D044-FA2C1452C8C2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B56A9E-117D-187E-F783-D5FF518D003F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B4BFE8-06DB-9E4F-721C-3983B509EE0A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4B90C53-AFD7-D3DB-7EB9-9998C718961F}"/>
              </a:ext>
            </a:extLst>
          </p:cNvPr>
          <p:cNvSpPr txBox="1"/>
          <p:nvPr/>
        </p:nvSpPr>
        <p:spPr>
          <a:xfrm>
            <a:off x="9448800" y="1642693"/>
            <a:ext cx="5648632" cy="439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Tested the Model on: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(JPEG)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Videos (MP4)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the Results To Manual Calculations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0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 rot="1773407">
            <a:off x="500440" y="4128202"/>
            <a:ext cx="515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rgbClr val="1B698C"/>
          </a:solidFill>
          <a:ln>
            <a:solidFill>
              <a:srgbClr val="1B6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11" name="AutoShape 2" descr="Hdd Icon png images | PNGWing">
            <a:extLst>
              <a:ext uri="{FF2B5EF4-FFF2-40B4-BE49-F238E27FC236}">
                <a16:creationId xmlns:a16="http://schemas.microsoft.com/office/drawing/2014/main" id="{1AE4F337-9DC4-7308-C110-C25C56633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036973-408E-19AD-D2B5-38CC5689223A}"/>
              </a:ext>
            </a:extLst>
          </p:cNvPr>
          <p:cNvSpPr txBox="1"/>
          <p:nvPr/>
        </p:nvSpPr>
        <p:spPr>
          <a:xfrm>
            <a:off x="2600250" y="1642693"/>
            <a:ext cx="5648632" cy="439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Tested the Model on: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(JPEG)</a:t>
            </a:r>
          </a:p>
          <a:p>
            <a:pPr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Videos (MP4)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the Results To Manual Calculations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8" name="main video">
            <a:hlinkClick r:id="" action="ppaction://media"/>
            <a:extLst>
              <a:ext uri="{FF2B5EF4-FFF2-40B4-BE49-F238E27FC236}">
                <a16:creationId xmlns:a16="http://schemas.microsoft.com/office/drawing/2014/main" id="{FC1D1216-B004-2739-2A51-7A444FD2C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92587" y="958158"/>
            <a:ext cx="7713835" cy="41375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CE792F5-9EB5-ADFD-E3B2-CC6B541F5C28}"/>
              </a:ext>
            </a:extLst>
          </p:cNvPr>
          <p:cNvSpPr txBox="1"/>
          <p:nvPr/>
        </p:nvSpPr>
        <p:spPr>
          <a:xfrm>
            <a:off x="12234408" y="5195547"/>
            <a:ext cx="43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PCR = 81.4</a:t>
            </a:r>
            <a:endParaRPr lang="en-PK" sz="36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9743DE-27A3-3F04-28CC-02E5BD848025}"/>
              </a:ext>
            </a:extLst>
          </p:cNvPr>
          <p:cNvGrpSpPr/>
          <p:nvPr/>
        </p:nvGrpSpPr>
        <p:grpSpPr>
          <a:xfrm rot="11748698">
            <a:off x="-4764214" y="1450231"/>
            <a:ext cx="8358846" cy="4524114"/>
            <a:chOff x="-2777751" y="2212279"/>
            <a:chExt cx="8358846" cy="4524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A3A1695-1934-D00E-23A6-6CC7F0E2D001}"/>
                </a:ext>
              </a:extLst>
            </p:cNvPr>
            <p:cNvGrpSpPr/>
            <p:nvPr/>
          </p:nvGrpSpPr>
          <p:grpSpPr>
            <a:xfrm rot="529442">
              <a:off x="-2777751" y="3057754"/>
              <a:ext cx="8358846" cy="3678639"/>
              <a:chOff x="-3294795" y="3311735"/>
              <a:chExt cx="8358846" cy="367863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D69D3D9-BF83-C044-93D1-3982C1D29DD9}"/>
                  </a:ext>
                </a:extLst>
              </p:cNvPr>
              <p:cNvGrpSpPr/>
              <p:nvPr/>
            </p:nvGrpSpPr>
            <p:grpSpPr>
              <a:xfrm rot="4500000">
                <a:off x="-2699606" y="2716546"/>
                <a:ext cx="3678639" cy="4869017"/>
                <a:chOff x="-1493370" y="2701173"/>
                <a:chExt cx="3678639" cy="4869017"/>
              </a:xfrm>
            </p:grpSpPr>
            <p:sp>
              <p:nvSpPr>
                <p:cNvPr id="47" name="Google Shape;68;p7">
                  <a:extLst>
                    <a:ext uri="{FF2B5EF4-FFF2-40B4-BE49-F238E27FC236}">
                      <a16:creationId xmlns:a16="http://schemas.microsoft.com/office/drawing/2014/main" id="{05368F31-71E2-2AEB-7E83-9F672F5A3459}"/>
                    </a:ext>
                  </a:extLst>
                </p:cNvPr>
                <p:cNvSpPr/>
                <p:nvPr/>
              </p:nvSpPr>
              <p:spPr>
                <a:xfrm rot="1773407">
                  <a:off x="-1493370" y="3040722"/>
                  <a:ext cx="1914379" cy="1504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24" h="135851" extrusionOk="0">
                      <a:moveTo>
                        <a:pt x="182225" y="121321"/>
                      </a:moveTo>
                      <a:cubicBezTo>
                        <a:pt x="182225" y="121321"/>
                        <a:pt x="153244" y="148295"/>
                        <a:pt x="79107" y="128739"/>
                      </a:cubicBezTo>
                      <a:cubicBezTo>
                        <a:pt x="35973" y="117275"/>
                        <a:pt x="13732" y="80861"/>
                        <a:pt x="2274" y="53213"/>
                      </a:cubicBezTo>
                      <a:cubicBezTo>
                        <a:pt x="-5140" y="35006"/>
                        <a:pt x="6318" y="14102"/>
                        <a:pt x="25863" y="10056"/>
                      </a:cubicBezTo>
                      <a:lnTo>
                        <a:pt x="73715" y="615"/>
                      </a:lnTo>
                      <a:cubicBezTo>
                        <a:pt x="91238" y="-2756"/>
                        <a:pt x="108088" y="8033"/>
                        <a:pt x="111458" y="25566"/>
                      </a:cubicBezTo>
                      <a:cubicBezTo>
                        <a:pt x="116849" y="53888"/>
                        <a:pt x="133699" y="95022"/>
                        <a:pt x="182225" y="12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69;p7">
                  <a:extLst>
                    <a:ext uri="{FF2B5EF4-FFF2-40B4-BE49-F238E27FC236}">
                      <a16:creationId xmlns:a16="http://schemas.microsoft.com/office/drawing/2014/main" id="{F264F3BD-FE03-A689-4FD1-2E9C257846AB}"/>
                    </a:ext>
                  </a:extLst>
                </p:cNvPr>
                <p:cNvSpPr/>
                <p:nvPr/>
              </p:nvSpPr>
              <p:spPr>
                <a:xfrm rot="1773407">
                  <a:off x="63617" y="2701173"/>
                  <a:ext cx="1014185" cy="18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20" h="199685" extrusionOk="0">
                      <a:moveTo>
                        <a:pt x="108693" y="102581"/>
                      </a:moveTo>
                      <a:cubicBezTo>
                        <a:pt x="83081" y="116742"/>
                        <a:pt x="49383" y="145064"/>
                        <a:pt x="39273" y="199685"/>
                      </a:cubicBezTo>
                      <a:cubicBezTo>
                        <a:pt x="39273" y="199685"/>
                        <a:pt x="4227" y="180804"/>
                        <a:pt x="183" y="103930"/>
                      </a:cubicBezTo>
                      <a:cubicBezTo>
                        <a:pt x="-2513" y="59423"/>
                        <a:pt x="25120" y="26381"/>
                        <a:pt x="48035" y="7500"/>
                      </a:cubicBezTo>
                      <a:cubicBezTo>
                        <a:pt x="63536" y="-5313"/>
                        <a:pt x="86451" y="-1267"/>
                        <a:pt x="96561" y="16266"/>
                      </a:cubicBezTo>
                      <a:lnTo>
                        <a:pt x="120824" y="58749"/>
                      </a:lnTo>
                      <a:cubicBezTo>
                        <a:pt x="129586" y="74259"/>
                        <a:pt x="124194" y="93815"/>
                        <a:pt x="108693" y="102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70;p7">
                  <a:extLst>
                    <a:ext uri="{FF2B5EF4-FFF2-40B4-BE49-F238E27FC236}">
                      <a16:creationId xmlns:a16="http://schemas.microsoft.com/office/drawing/2014/main" id="{55DE65D2-D094-1C6F-CE5F-87EBE05AAD6A}"/>
                    </a:ext>
                  </a:extLst>
                </p:cNvPr>
                <p:cNvSpPr/>
                <p:nvPr/>
              </p:nvSpPr>
              <p:spPr>
                <a:xfrm rot="1773407">
                  <a:off x="310745" y="4087249"/>
                  <a:ext cx="1873316" cy="110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86" h="118835" extrusionOk="0">
                      <a:moveTo>
                        <a:pt x="191408" y="73817"/>
                      </a:moveTo>
                      <a:lnTo>
                        <a:pt x="157710" y="108883"/>
                      </a:lnTo>
                      <a:cubicBezTo>
                        <a:pt x="145578" y="121695"/>
                        <a:pt x="125359" y="122369"/>
                        <a:pt x="112554" y="109557"/>
                      </a:cubicBezTo>
                      <a:cubicBezTo>
                        <a:pt x="91660" y="89327"/>
                        <a:pt x="55266" y="64376"/>
                        <a:pt x="0" y="69771"/>
                      </a:cubicBezTo>
                      <a:cubicBezTo>
                        <a:pt x="0" y="69771"/>
                        <a:pt x="8088" y="31334"/>
                        <a:pt x="80877" y="5709"/>
                      </a:cubicBezTo>
                      <a:cubicBezTo>
                        <a:pt x="122663" y="-9126"/>
                        <a:pt x="161753" y="7732"/>
                        <a:pt x="187365" y="24591"/>
                      </a:cubicBezTo>
                      <a:cubicBezTo>
                        <a:pt x="204214" y="35380"/>
                        <a:pt x="206236" y="58982"/>
                        <a:pt x="192082" y="738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71;p7">
                  <a:extLst>
                    <a:ext uri="{FF2B5EF4-FFF2-40B4-BE49-F238E27FC236}">
                      <a16:creationId xmlns:a16="http://schemas.microsoft.com/office/drawing/2014/main" id="{14F8BF78-C3A1-C4B8-BD09-C895861B0201}"/>
                    </a:ext>
                  </a:extLst>
                </p:cNvPr>
                <p:cNvSpPr/>
                <p:nvPr/>
              </p:nvSpPr>
              <p:spPr>
                <a:xfrm rot="1773407">
                  <a:off x="88306" y="4715477"/>
                  <a:ext cx="1053146" cy="173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72" h="186668" extrusionOk="0">
                      <a:moveTo>
                        <a:pt x="107219" y="163245"/>
                      </a:moveTo>
                      <a:cubicBezTo>
                        <a:pt x="101827" y="182127"/>
                        <a:pt x="80260" y="192242"/>
                        <a:pt x="62063" y="183476"/>
                      </a:cubicBezTo>
                      <a:lnTo>
                        <a:pt x="18254" y="161897"/>
                      </a:lnTo>
                      <a:cubicBezTo>
                        <a:pt x="2079" y="154479"/>
                        <a:pt x="-4661" y="134923"/>
                        <a:pt x="3427" y="119414"/>
                      </a:cubicBezTo>
                      <a:cubicBezTo>
                        <a:pt x="16233" y="93114"/>
                        <a:pt x="28364" y="50631"/>
                        <a:pt x="6123" y="56"/>
                      </a:cubicBezTo>
                      <a:cubicBezTo>
                        <a:pt x="6123" y="56"/>
                        <a:pt x="45213" y="-3990"/>
                        <a:pt x="92391" y="56700"/>
                      </a:cubicBezTo>
                      <a:cubicBezTo>
                        <a:pt x="119350" y="91766"/>
                        <a:pt x="115307" y="134249"/>
                        <a:pt x="107219" y="16392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72;p7">
                  <a:extLst>
                    <a:ext uri="{FF2B5EF4-FFF2-40B4-BE49-F238E27FC236}">
                      <a16:creationId xmlns:a16="http://schemas.microsoft.com/office/drawing/2014/main" id="{6BD0C406-F927-197B-4073-69B9E924F6C0}"/>
                    </a:ext>
                  </a:extLst>
                </p:cNvPr>
                <p:cNvSpPr/>
                <p:nvPr/>
              </p:nvSpPr>
              <p:spPr>
                <a:xfrm rot="1773407">
                  <a:off x="-1295875" y="4490716"/>
                  <a:ext cx="1463231" cy="139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9" h="150452" extrusionOk="0">
                      <a:moveTo>
                        <a:pt x="129697" y="100476"/>
                      </a:moveTo>
                      <a:cubicBezTo>
                        <a:pt x="105434" y="138239"/>
                        <a:pt x="64322" y="148354"/>
                        <a:pt x="33993" y="150377"/>
                      </a:cubicBezTo>
                      <a:cubicBezTo>
                        <a:pt x="13774" y="151726"/>
                        <a:pt x="-2401" y="134867"/>
                        <a:pt x="294" y="114637"/>
                      </a:cubicBezTo>
                      <a:lnTo>
                        <a:pt x="5686" y="66085"/>
                      </a:lnTo>
                      <a:cubicBezTo>
                        <a:pt x="7708" y="48552"/>
                        <a:pt x="23210" y="35740"/>
                        <a:pt x="40733" y="37763"/>
                      </a:cubicBezTo>
                      <a:cubicBezTo>
                        <a:pt x="69714" y="41135"/>
                        <a:pt x="113522" y="37763"/>
                        <a:pt x="153960" y="0"/>
                      </a:cubicBezTo>
                      <a:cubicBezTo>
                        <a:pt x="153960" y="0"/>
                        <a:pt x="170810" y="35740"/>
                        <a:pt x="129697" y="10047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EC306D-3A40-097E-B4EE-6E310C972F41}"/>
                    </a:ext>
                  </a:extLst>
                </p:cNvPr>
                <p:cNvSpPr txBox="1"/>
                <p:nvPr/>
              </p:nvSpPr>
              <p:spPr>
                <a:xfrm rot="19810912">
                  <a:off x="-34908" y="3365602"/>
                  <a:ext cx="20190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Data Collection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CB333F0-33D6-79D6-1D85-24826D43E600}"/>
                    </a:ext>
                  </a:extLst>
                </p:cNvPr>
                <p:cNvSpPr txBox="1"/>
                <p:nvPr/>
              </p:nvSpPr>
              <p:spPr>
                <a:xfrm rot="3557211">
                  <a:off x="-12327" y="5372595"/>
                  <a:ext cx="347186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Testing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991010-2133-32B3-9C9E-2A98026B2FF3}"/>
                    </a:ext>
                  </a:extLst>
                </p:cNvPr>
                <p:cNvSpPr txBox="1"/>
                <p:nvPr/>
              </p:nvSpPr>
              <p:spPr>
                <a:xfrm rot="5993708">
                  <a:off x="-627755" y="5809203"/>
                  <a:ext cx="21745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Model Training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4AB45F-4D2A-124C-F086-D4F123F68411}"/>
                  </a:ext>
                </a:extLst>
              </p:cNvPr>
              <p:cNvSpPr txBox="1"/>
              <p:nvPr/>
            </p:nvSpPr>
            <p:spPr>
              <a:xfrm rot="21271661">
                <a:off x="260548" y="3392208"/>
                <a:ext cx="4803503" cy="92333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dirty="0"/>
                  <a:t>Pavement </a:t>
                </a:r>
              </a:p>
              <a:p>
                <a:r>
                  <a:rPr lang="en-US" dirty="0"/>
                  <a:t>Condition </a:t>
                </a:r>
              </a:p>
              <a:p>
                <a:r>
                  <a:rPr lang="en-US" dirty="0"/>
                  <a:t>Rating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5ACBEF-0DBA-3727-409E-11E633ECCC91}"/>
                </a:ext>
              </a:extLst>
            </p:cNvPr>
            <p:cNvSpPr txBox="1"/>
            <p:nvPr/>
          </p:nvSpPr>
          <p:spPr>
            <a:xfrm rot="15470386">
              <a:off x="-1580693" y="3119843"/>
              <a:ext cx="2174554" cy="35942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Data Annotation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30FADC-BA4E-C465-44B1-2D494662ECDE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A6F00-5CAE-C6D0-675D-256AAE106548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61178-15C3-B663-33BD-484D213AE181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CD3371-1A2C-BC6E-CE7B-1A27B74185C1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364AEE-6454-A6BF-8AAD-23772BF53EF6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289B11-40A1-A7C7-61DB-588A7252099F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3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pic>
        <p:nvPicPr>
          <p:cNvPr id="40" name="main video">
            <a:hlinkClick r:id="" action="ppaction://media"/>
            <a:extLst>
              <a:ext uri="{FF2B5EF4-FFF2-40B4-BE49-F238E27FC236}">
                <a16:creationId xmlns:a16="http://schemas.microsoft.com/office/drawing/2014/main" id="{3B00DC57-AE05-4710-31FB-BA8A4AE83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873" y="958158"/>
            <a:ext cx="7713835" cy="41375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F43C9E-76B8-BE11-261B-12549587348B}"/>
              </a:ext>
            </a:extLst>
          </p:cNvPr>
          <p:cNvSpPr txBox="1"/>
          <p:nvPr/>
        </p:nvSpPr>
        <p:spPr>
          <a:xfrm>
            <a:off x="3404694" y="5195547"/>
            <a:ext cx="43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PCR = 81.4</a:t>
            </a:r>
            <a:endParaRPr lang="en-PK" sz="36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C1734E-8CEF-5B09-7EDA-851F9C91E3FF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82E01-880A-50AD-3A13-3D67121848CF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E27A3-23F8-DA44-DB1B-633FC995967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BC5297-219E-3486-9CF1-A23E691D2762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CB09D-10D3-8AA6-14BA-CCFBDDE12577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40B9F-9B23-C4ED-B660-3D084959B7D5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pic>
        <p:nvPicPr>
          <p:cNvPr id="4" name="IMG_0166">
            <a:hlinkClick r:id="" action="ppaction://media"/>
            <a:extLst>
              <a:ext uri="{FF2B5EF4-FFF2-40B4-BE49-F238E27FC236}">
                <a16:creationId xmlns:a16="http://schemas.microsoft.com/office/drawing/2014/main" id="{546FC96C-E56E-D5CE-C5A0-1B4CDD8B7A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31833" y="980997"/>
            <a:ext cx="8784649" cy="41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4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43C9E-76B8-BE11-261B-12549587348B}"/>
              </a:ext>
            </a:extLst>
          </p:cNvPr>
          <p:cNvSpPr txBox="1"/>
          <p:nvPr/>
        </p:nvSpPr>
        <p:spPr>
          <a:xfrm>
            <a:off x="3404694" y="5195547"/>
            <a:ext cx="43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PCR = 82.1</a:t>
            </a:r>
            <a:endParaRPr lang="en-PK" sz="3600" b="1" dirty="0"/>
          </a:p>
        </p:txBody>
      </p:sp>
      <p:pic>
        <p:nvPicPr>
          <p:cNvPr id="2" name="Gate 1">
            <a:hlinkClick r:id="" action="ppaction://media"/>
            <a:extLst>
              <a:ext uri="{FF2B5EF4-FFF2-40B4-BE49-F238E27FC236}">
                <a16:creationId xmlns:a16="http://schemas.microsoft.com/office/drawing/2014/main" id="{3C207977-A1A6-37B2-5FAA-211DC0411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77400" y="1071669"/>
            <a:ext cx="7771528" cy="41099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C1734E-8CEF-5B09-7EDA-851F9C91E3FF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82E01-880A-50AD-3A13-3D67121848CF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E27A3-23F8-DA44-DB1B-633FC995967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BC5297-219E-3486-9CF1-A23E691D2762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CB09D-10D3-8AA6-14BA-CCFBDDE12577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40B9F-9B23-C4ED-B660-3D084959B7D5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pic>
        <p:nvPicPr>
          <p:cNvPr id="4" name="IMG_0166">
            <a:hlinkClick r:id="" action="ppaction://media"/>
            <a:extLst>
              <a:ext uri="{FF2B5EF4-FFF2-40B4-BE49-F238E27FC236}">
                <a16:creationId xmlns:a16="http://schemas.microsoft.com/office/drawing/2014/main" id="{1D261D41-D721-304D-D013-2D92FFBC15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873" y="1067406"/>
            <a:ext cx="8249243" cy="41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1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te 1">
            <a:hlinkClick r:id="" action="ppaction://media"/>
            <a:extLst>
              <a:ext uri="{FF2B5EF4-FFF2-40B4-BE49-F238E27FC236}">
                <a16:creationId xmlns:a16="http://schemas.microsoft.com/office/drawing/2014/main" id="{E54F9C84-BB56-0E54-2AFB-9340691D8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872" y="940902"/>
            <a:ext cx="7771528" cy="410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43C9E-76B8-BE11-261B-12549587348B}"/>
              </a:ext>
            </a:extLst>
          </p:cNvPr>
          <p:cNvSpPr txBox="1"/>
          <p:nvPr/>
        </p:nvSpPr>
        <p:spPr>
          <a:xfrm>
            <a:off x="3404694" y="5195547"/>
            <a:ext cx="43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PCR = 58.65</a:t>
            </a:r>
            <a:endParaRPr lang="en-PK" sz="3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B4801C-E869-4C8F-D6BD-EFBBDC316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2589" r="492" b="694"/>
          <a:stretch/>
        </p:blipFill>
        <p:spPr bwMode="auto">
          <a:xfrm>
            <a:off x="10363200" y="1072355"/>
            <a:ext cx="8039229" cy="3945001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/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9ABB4-81E2-A38B-06B2-750B3690518C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C01EA-BFD9-B029-9D9B-705FAB95BEDC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9AC55-582E-DA76-10AE-67BB00EF8847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583F45-AB6A-C6C0-36A9-B8AA2B9D0450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AD0432-74A1-2448-D824-4EBCDF5A7365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4F11D2-ECF8-BD58-A6C8-B6E44D385FC1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pic>
        <p:nvPicPr>
          <p:cNvPr id="2" name="IMG_0166">
            <a:hlinkClick r:id="" action="ppaction://media"/>
            <a:extLst>
              <a:ext uri="{FF2B5EF4-FFF2-40B4-BE49-F238E27FC236}">
                <a16:creationId xmlns:a16="http://schemas.microsoft.com/office/drawing/2014/main" id="{A6EE9997-67FD-0FCE-6749-67C3AC84E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434063" y="936639"/>
            <a:ext cx="8624313" cy="41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0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638621C-F2BD-83FF-8F70-37C3D88D8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2589" r="492" b="694"/>
          <a:stretch/>
        </p:blipFill>
        <p:spPr bwMode="auto">
          <a:xfrm>
            <a:off x="463215" y="1072355"/>
            <a:ext cx="8039229" cy="3945001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06C8F-BE1F-D34E-F495-7BDDD789851C}"/>
              </a:ext>
            </a:extLst>
          </p:cNvPr>
          <p:cNvSpPr txBox="1"/>
          <p:nvPr/>
        </p:nvSpPr>
        <p:spPr>
          <a:xfrm>
            <a:off x="576702" y="4826843"/>
            <a:ext cx="7849588" cy="15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sysClr val="windowText" lastClr="000000"/>
                </a:solidFill>
              </a:rPr>
              <a:t>Results: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</a:rPr>
              <a:t> The Model showed mean average precision of </a:t>
            </a:r>
            <a:r>
              <a:rPr lang="en-US" sz="2400" b="1" dirty="0">
                <a:solidFill>
                  <a:sysClr val="windowText" lastClr="000000"/>
                </a:solidFill>
              </a:rPr>
              <a:t>60%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4DFC1-B914-F896-399E-92723DCFA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r="-909" b="1043"/>
          <a:stretch/>
        </p:blipFill>
        <p:spPr bwMode="auto">
          <a:xfrm>
            <a:off x="10591800" y="876670"/>
            <a:ext cx="7123772" cy="5334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ate 1">
            <a:hlinkClick r:id="" action="ppaction://media"/>
            <a:extLst>
              <a:ext uri="{FF2B5EF4-FFF2-40B4-BE49-F238E27FC236}">
                <a16:creationId xmlns:a16="http://schemas.microsoft.com/office/drawing/2014/main" id="{9390DEA3-1715-2300-CD3F-B194005BD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515600" y="940902"/>
            <a:ext cx="7771528" cy="41099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AB75BB-15AC-8E4C-37AD-22E1BF45A273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B5802E-5EA6-2000-8B9A-FE70F206CB6B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EB832E-77DC-58BF-1D44-E243EC330A9A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17148C-E1B9-1E74-9FF8-09FA174527F4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B5D1C-619B-5740-13FD-EE9BD04251A5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C11241-0B1E-FBE7-5321-0B78CEAFEB5B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17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4DFC1-B914-F896-399E-92723DCFA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r="-909" b="1043"/>
          <a:stretch/>
        </p:blipFill>
        <p:spPr bwMode="auto">
          <a:xfrm>
            <a:off x="1010114" y="1066286"/>
            <a:ext cx="7123772" cy="5268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A393C9-2458-86BD-0319-CC6D7F2D7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2589" r="492" b="694"/>
          <a:stretch/>
        </p:blipFill>
        <p:spPr bwMode="auto">
          <a:xfrm>
            <a:off x="-9601200" y="1072355"/>
            <a:ext cx="8039229" cy="3945001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/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B4C1A1-DD90-5E6F-C449-8812FB64D3DB}"/>
              </a:ext>
            </a:extLst>
          </p:cNvPr>
          <p:cNvSpPr txBox="1">
            <a:spLocks/>
          </p:cNvSpPr>
          <p:nvPr/>
        </p:nvSpPr>
        <p:spPr>
          <a:xfrm>
            <a:off x="9448800" y="1295400"/>
            <a:ext cx="7821612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Implementation of PCR: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ysClr val="windowText" lastClr="000000"/>
                </a:solidFill>
              </a:rPr>
              <a:t> The use of confidence to determine severity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ysClr val="windowText" lastClr="000000"/>
                </a:solidFill>
              </a:rPr>
              <a:t>Counting number of objects in each class to determine extent.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4ED3C9-CC44-7514-9696-9F1C5491F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3494"/>
              </p:ext>
            </p:extLst>
          </p:nvPr>
        </p:nvGraphicFramePr>
        <p:xfrm>
          <a:off x="9750201" y="3383401"/>
          <a:ext cx="7520211" cy="28601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47825">
                  <a:extLst>
                    <a:ext uri="{9D8B030D-6E8A-4147-A177-3AD203B41FA5}">
                      <a16:colId xmlns:a16="http://schemas.microsoft.com/office/drawing/2014/main" val="2207359731"/>
                    </a:ext>
                  </a:extLst>
                </a:gridCol>
                <a:gridCol w="2728921">
                  <a:extLst>
                    <a:ext uri="{9D8B030D-6E8A-4147-A177-3AD203B41FA5}">
                      <a16:colId xmlns:a16="http://schemas.microsoft.com/office/drawing/2014/main" val="1035183295"/>
                    </a:ext>
                  </a:extLst>
                </a:gridCol>
                <a:gridCol w="1653892">
                  <a:extLst>
                    <a:ext uri="{9D8B030D-6E8A-4147-A177-3AD203B41FA5}">
                      <a16:colId xmlns:a16="http://schemas.microsoft.com/office/drawing/2014/main" val="90060079"/>
                    </a:ext>
                  </a:extLst>
                </a:gridCol>
                <a:gridCol w="1689573">
                  <a:extLst>
                    <a:ext uri="{9D8B030D-6E8A-4147-A177-3AD203B41FA5}">
                      <a16:colId xmlns:a16="http://schemas.microsoft.com/office/drawing/2014/main" val="3174319625"/>
                    </a:ext>
                  </a:extLst>
                </a:gridCol>
              </a:tblGrid>
              <a:tr h="36401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Extent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0481098"/>
                  </a:ext>
                </a:extLst>
              </a:tr>
              <a:tr h="6324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Confidence &lt;50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Occasional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Total&lt;5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826683"/>
                  </a:ext>
                </a:extLst>
              </a:tr>
              <a:tr h="82568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50&lt;Confidence&lt;75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5&lt;Total&lt;10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3478017"/>
                  </a:ext>
                </a:extLst>
              </a:tr>
              <a:tr h="54602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Confidence&gt;75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Extensive</a:t>
                      </a:r>
                      <a:endParaRPr lang="en-PK" sz="2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Total&gt;10</a:t>
                      </a:r>
                      <a:endParaRPr kumimoji="0" lang="en-PK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PK" sz="3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86423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21FC6-EE15-68B7-F9FA-968B3D6D6A16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12A3B-CBCF-45E3-7C72-8EC67A6C14F6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24E475-513A-669D-C8C5-D7FFDD5F4B79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576DC4-652D-715A-80D4-C28357624AB3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1DDE8D-5A78-76A7-DC0D-1556C8A36838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E2924F-4F04-9CD0-B4C2-FECBB70DC80A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84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336FB51-DB69-7BFB-FE3E-20AF2FC14F49}"/>
              </a:ext>
            </a:extLst>
          </p:cNvPr>
          <p:cNvGraphicFramePr/>
          <p:nvPr/>
        </p:nvGraphicFramePr>
        <p:xfrm>
          <a:off x="-4191000" y="1524991"/>
          <a:ext cx="3317018" cy="2770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5E6D3E-F703-4E6F-75AD-2A78DFF914C3}"/>
              </a:ext>
            </a:extLst>
          </p:cNvPr>
          <p:cNvSpPr txBox="1"/>
          <p:nvPr/>
        </p:nvSpPr>
        <p:spPr>
          <a:xfrm>
            <a:off x="-4061445" y="4551213"/>
            <a:ext cx="333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 selection by varying number of objects detected in a patch to determine extent.</a:t>
            </a:r>
            <a:endParaRPr lang="en-P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E6754F-DDCE-B8B8-DB07-26BF7D0F93C0}"/>
              </a:ext>
            </a:extLst>
          </p:cNvPr>
          <p:cNvGrpSpPr/>
          <p:nvPr/>
        </p:nvGrpSpPr>
        <p:grpSpPr>
          <a:xfrm>
            <a:off x="-8496142" y="1524991"/>
            <a:ext cx="3552089" cy="3670270"/>
            <a:chOff x="705583" y="1524991"/>
            <a:chExt cx="3552089" cy="3670270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0E13C6A9-E175-056B-D438-214D52222FB2}"/>
                </a:ext>
              </a:extLst>
            </p:cNvPr>
            <p:cNvGraphicFramePr/>
            <p:nvPr/>
          </p:nvGraphicFramePr>
          <p:xfrm>
            <a:off x="705583" y="1524991"/>
            <a:ext cx="3552089" cy="27708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A05546-3B09-58ED-9465-C1F25299FEAB}"/>
                </a:ext>
              </a:extLst>
            </p:cNvPr>
            <p:cNvSpPr txBox="1"/>
            <p:nvPr/>
          </p:nvSpPr>
          <p:spPr>
            <a:xfrm>
              <a:off x="1147097" y="4592682"/>
              <a:ext cx="3110575" cy="60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Criteria selection by varying confidence to determine severity</a:t>
              </a:r>
              <a:endParaRPr lang="en-PK" dirty="0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A6A856B-AEB1-BC59-60FC-AFCD6277EE7D}"/>
              </a:ext>
            </a:extLst>
          </p:cNvPr>
          <p:cNvGraphicFramePr>
            <a:graphicFrameLocks noGrp="1"/>
          </p:cNvGraphicFramePr>
          <p:nvPr/>
        </p:nvGraphicFramePr>
        <p:xfrm>
          <a:off x="183275" y="1077390"/>
          <a:ext cx="8777449" cy="5382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971">
                  <a:extLst>
                    <a:ext uri="{9D8B030D-6E8A-4147-A177-3AD203B41FA5}">
                      <a16:colId xmlns:a16="http://schemas.microsoft.com/office/drawing/2014/main" val="1114729160"/>
                    </a:ext>
                  </a:extLst>
                </a:gridCol>
                <a:gridCol w="1687971">
                  <a:extLst>
                    <a:ext uri="{9D8B030D-6E8A-4147-A177-3AD203B41FA5}">
                      <a16:colId xmlns:a16="http://schemas.microsoft.com/office/drawing/2014/main" val="3071525254"/>
                    </a:ext>
                  </a:extLst>
                </a:gridCol>
                <a:gridCol w="1929109">
                  <a:extLst>
                    <a:ext uri="{9D8B030D-6E8A-4147-A177-3AD203B41FA5}">
                      <a16:colId xmlns:a16="http://schemas.microsoft.com/office/drawing/2014/main" val="442431009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742735114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181895345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424996439"/>
                    </a:ext>
                  </a:extLst>
                </a:gridCol>
              </a:tblGrid>
              <a:tr h="27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Distress weight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Deduct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854101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811628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Joint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520745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892248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90386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32110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30268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452327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05417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463993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803985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679279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Raveling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440984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03880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93844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Joint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73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18.6</a:t>
                      </a:r>
                    </a:p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994923"/>
                  </a:ext>
                </a:extLst>
              </a:tr>
              <a:tr h="45609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81.4</a:t>
                      </a:r>
                      <a:endParaRPr lang="en-US" sz="30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431415"/>
                  </a:ext>
                </a:extLst>
              </a:tr>
            </a:tbl>
          </a:graphicData>
        </a:graphic>
      </p:graphicFrame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8CEE90D-86B5-E720-F154-74CBE77BADDE}"/>
              </a:ext>
            </a:extLst>
          </p:cNvPr>
          <p:cNvSpPr txBox="1">
            <a:spLocks/>
          </p:cNvSpPr>
          <p:nvPr/>
        </p:nvSpPr>
        <p:spPr>
          <a:xfrm>
            <a:off x="9488527" y="1308276"/>
            <a:ext cx="4599525" cy="478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PCR Comparison: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The difference is </a:t>
            </a:r>
            <a:r>
              <a:rPr lang="en-US" sz="2200" b="1" dirty="0">
                <a:solidFill>
                  <a:sysClr val="windowText" lastClr="000000"/>
                </a:solidFill>
              </a:rPr>
              <a:t>13.04%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2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31CC6F1-53C6-D774-ECD5-A1C4C9F46AA6}"/>
              </a:ext>
            </a:extLst>
          </p:cNvPr>
          <p:cNvGraphicFramePr/>
          <p:nvPr/>
        </p:nvGraphicFramePr>
        <p:xfrm>
          <a:off x="9592252" y="2667000"/>
          <a:ext cx="4599525" cy="3200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7379A33B-9BEA-E9A3-6F07-614DB8B21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3" b="19433"/>
          <a:stretch/>
        </p:blipFill>
        <p:spPr>
          <a:xfrm>
            <a:off x="13411200" y="3718832"/>
            <a:ext cx="2916353" cy="2377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D8EBB95-DB5F-A607-2C80-C8302DDDAA53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0B3300-E2AB-04B5-B8D4-5E56FA608423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841C8A-943F-32DB-CA46-F689E9DF792E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020BB6-095F-7580-2B94-2BC233ADBF4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9B890E-7BF5-4A93-16BB-7EC58E3D6B16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446BC8-6C5D-80C9-E579-7E1C06A618B7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17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A6A856B-AEB1-BC59-60FC-AFCD6277E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066269"/>
              </p:ext>
            </p:extLst>
          </p:nvPr>
        </p:nvGraphicFramePr>
        <p:xfrm>
          <a:off x="-10058400" y="992873"/>
          <a:ext cx="8777449" cy="5321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971">
                  <a:extLst>
                    <a:ext uri="{9D8B030D-6E8A-4147-A177-3AD203B41FA5}">
                      <a16:colId xmlns:a16="http://schemas.microsoft.com/office/drawing/2014/main" val="1114729160"/>
                    </a:ext>
                  </a:extLst>
                </a:gridCol>
                <a:gridCol w="1687971">
                  <a:extLst>
                    <a:ext uri="{9D8B030D-6E8A-4147-A177-3AD203B41FA5}">
                      <a16:colId xmlns:a16="http://schemas.microsoft.com/office/drawing/2014/main" val="3071525254"/>
                    </a:ext>
                  </a:extLst>
                </a:gridCol>
                <a:gridCol w="1929109">
                  <a:extLst>
                    <a:ext uri="{9D8B030D-6E8A-4147-A177-3AD203B41FA5}">
                      <a16:colId xmlns:a16="http://schemas.microsoft.com/office/drawing/2014/main" val="442431009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742735114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181895345"/>
                    </a:ext>
                  </a:extLst>
                </a:gridCol>
                <a:gridCol w="1157466">
                  <a:extLst>
                    <a:ext uri="{9D8B030D-6E8A-4147-A177-3AD203B41FA5}">
                      <a16:colId xmlns:a16="http://schemas.microsoft.com/office/drawing/2014/main" val="2424996439"/>
                    </a:ext>
                  </a:extLst>
                </a:gridCol>
              </a:tblGrid>
              <a:tr h="276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Distress weight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Deduct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854101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811628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Joint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520745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892248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90386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32110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30268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452327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054172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463993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803985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679279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Raveling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440984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Cracking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03880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Cracking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93844"/>
                  </a:ext>
                </a:extLst>
              </a:tr>
              <a:tr h="276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L. Joint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736356"/>
                  </a:ext>
                </a:extLst>
              </a:tr>
              <a:tr h="42618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18.6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994923"/>
                  </a:ext>
                </a:extLst>
              </a:tr>
              <a:tr h="45609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431415"/>
                  </a:ext>
                </a:extLst>
              </a:tr>
            </a:tbl>
          </a:graphicData>
        </a:graphic>
      </p:graphicFrame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61713AA-0B24-443D-9098-87BAB148DCA4}"/>
              </a:ext>
            </a:extLst>
          </p:cNvPr>
          <p:cNvSpPr txBox="1">
            <a:spLocks/>
          </p:cNvSpPr>
          <p:nvPr/>
        </p:nvSpPr>
        <p:spPr>
          <a:xfrm>
            <a:off x="963075" y="1308276"/>
            <a:ext cx="4599525" cy="478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PCR Comparison: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The difference is </a:t>
            </a:r>
            <a:r>
              <a:rPr lang="en-US" sz="2200" b="1" dirty="0">
                <a:solidFill>
                  <a:sysClr val="windowText" lastClr="000000"/>
                </a:solidFill>
              </a:rPr>
              <a:t>13.04%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2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212B57-8CFB-AFE9-2131-F768749DA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589887"/>
              </p:ext>
            </p:extLst>
          </p:nvPr>
        </p:nvGraphicFramePr>
        <p:xfrm>
          <a:off x="1066800" y="2667000"/>
          <a:ext cx="4599525" cy="3200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DF42C2E-8AED-B068-DDFA-4E3411BBC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3" b="19433"/>
          <a:stretch/>
        </p:blipFill>
        <p:spPr>
          <a:xfrm>
            <a:off x="5748962" y="3718832"/>
            <a:ext cx="2916353" cy="2377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7EF29B8-2503-FCE7-A754-55D24F8EFC6F}"/>
              </a:ext>
            </a:extLst>
          </p:cNvPr>
          <p:cNvSpPr txBox="1">
            <a:spLocks/>
          </p:cNvSpPr>
          <p:nvPr/>
        </p:nvSpPr>
        <p:spPr>
          <a:xfrm>
            <a:off x="9829800" y="1649616"/>
            <a:ext cx="7821612" cy="169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Conclusion: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E462D59-8B74-F8C2-2E13-76D10F012AA1}"/>
              </a:ext>
            </a:extLst>
          </p:cNvPr>
          <p:cNvSpPr txBox="1">
            <a:spLocks/>
          </p:cNvSpPr>
          <p:nvPr/>
        </p:nvSpPr>
        <p:spPr>
          <a:xfrm>
            <a:off x="9808113" y="4256253"/>
            <a:ext cx="7821612" cy="1355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The PCR values for different road patches were successfully computed. </a:t>
            </a:r>
            <a:r>
              <a:rPr lang="en-US" sz="2000" dirty="0">
                <a:solidFill>
                  <a:srgbClr val="00B050"/>
                </a:solidFill>
              </a:rPr>
              <a:t>(Objective: 3)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6C16607-BAD8-DDB1-33C6-74F120683468}"/>
              </a:ext>
            </a:extLst>
          </p:cNvPr>
          <p:cNvSpPr txBox="1">
            <a:spLocks/>
          </p:cNvSpPr>
          <p:nvPr/>
        </p:nvSpPr>
        <p:spPr>
          <a:xfrm>
            <a:off x="9802761" y="3280438"/>
            <a:ext cx="7821612" cy="171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The model effectively categorized defects according to FHWA Standards of PCR. </a:t>
            </a:r>
            <a:r>
              <a:rPr lang="en-US" sz="2000" dirty="0">
                <a:solidFill>
                  <a:srgbClr val="00B050"/>
                </a:solidFill>
              </a:rPr>
              <a:t>(Objective: 2)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4BE49E3B-DC97-CF65-F451-B62D81320AEA}"/>
              </a:ext>
            </a:extLst>
          </p:cNvPr>
          <p:cNvSpPr txBox="1">
            <a:spLocks/>
          </p:cNvSpPr>
          <p:nvPr/>
        </p:nvSpPr>
        <p:spPr>
          <a:xfrm>
            <a:off x="9797845" y="2278711"/>
            <a:ext cx="7821612" cy="1355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 The project efficiently detects different types of pavement distresses. </a:t>
            </a:r>
            <a:r>
              <a:rPr lang="en-US" sz="2000" dirty="0">
                <a:solidFill>
                  <a:srgbClr val="00B050"/>
                </a:solidFill>
              </a:rPr>
              <a:t>(Objective: 1)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7D96FA-4534-7B06-6F17-4F3D51BC4682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85E3EF-60B8-44F2-DE67-B9305C19045B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B54C7A-390E-2BF9-EEAF-8498514631C7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24B9642-AC03-31C3-576C-1A248B6B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E19251-0680-5789-AE20-465DC0562E9A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548372-7995-6F65-A516-4C68587BA53C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9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17">
            <a:extLst>
              <a:ext uri="{FF2B5EF4-FFF2-40B4-BE49-F238E27FC236}">
                <a16:creationId xmlns:a16="http://schemas.microsoft.com/office/drawing/2014/main" id="{91377EB1-A5F4-8769-F78E-219543D57049}"/>
              </a:ext>
            </a:extLst>
          </p:cNvPr>
          <p:cNvSpPr/>
          <p:nvPr/>
        </p:nvSpPr>
        <p:spPr>
          <a:xfrm>
            <a:off x="1573048" y="-17443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60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230988B-D05A-9E64-ED43-DF45EF3B5D2C}"/>
              </a:ext>
            </a:extLst>
          </p:cNvPr>
          <p:cNvGrpSpPr/>
          <p:nvPr/>
        </p:nvGrpSpPr>
        <p:grpSpPr>
          <a:xfrm>
            <a:off x="642477" y="2067061"/>
            <a:ext cx="8501523" cy="3038339"/>
            <a:chOff x="642477" y="2067061"/>
            <a:chExt cx="8501523" cy="30383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B4EB21-C413-A977-B8D4-F69CD2AC9F29}"/>
                </a:ext>
              </a:extLst>
            </p:cNvPr>
            <p:cNvCxnSpPr>
              <a:cxnSpLocks/>
            </p:cNvCxnSpPr>
            <p:nvPr/>
          </p:nvCxnSpPr>
          <p:spPr>
            <a:xfrm>
              <a:off x="1779639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B68040-8C01-C83A-96E2-CE7D41A75F63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52CC8A-700E-1EFB-9949-51BB5421265F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C7E8E2-5EEE-0A2A-5314-9727E4AC1BDE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  <a:p>
              <a:endParaRPr lang="en-US" sz="2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71EEE6-E6EE-5BA3-C104-FED445F9EDBC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5F4FE6-A3DA-929F-0192-D2F3964C1937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  <a:p>
              <a:endParaRPr lang="en-US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A4A623-B57B-0436-35AE-B8B78F83F23D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B7E581-5ADA-7473-A4E8-D8B3AE462A2A}"/>
              </a:ext>
            </a:extLst>
          </p:cNvPr>
          <p:cNvGrpSpPr/>
          <p:nvPr/>
        </p:nvGrpSpPr>
        <p:grpSpPr>
          <a:xfrm>
            <a:off x="9144000" y="2067061"/>
            <a:ext cx="8659761" cy="3038339"/>
            <a:chOff x="-49161" y="2067061"/>
            <a:chExt cx="8659761" cy="303833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1198C9-4041-E403-12AB-4CC9508E48B0}"/>
                </a:ext>
              </a:extLst>
            </p:cNvPr>
            <p:cNvCxnSpPr>
              <a:cxnSpLocks/>
            </p:cNvCxnSpPr>
            <p:nvPr/>
          </p:nvCxnSpPr>
          <p:spPr>
            <a:xfrm>
              <a:off x="-49161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1633D35-EAEC-07BB-7A21-480C23631494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620B022-154C-7785-0AFE-5F1D908EF24D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14CD20-5BC4-E4B6-03C5-256B520C9C59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Results</a:t>
              </a:r>
            </a:p>
            <a:p>
              <a:endParaRPr lang="en-US" sz="2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E014BA-5A06-3A25-9E66-B7F7CE82F603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Analysis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4E94C2-30BB-5B1C-B9C3-3219179EEC3E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  <a:p>
              <a:endParaRPr lang="en-US" sz="24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A509084-4563-3DD4-3D41-42D479C131BE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928400-FD81-F07A-11EF-D81B52FDC2FE}"/>
              </a:ext>
            </a:extLst>
          </p:cNvPr>
          <p:cNvSpPr txBox="1"/>
          <p:nvPr/>
        </p:nvSpPr>
        <p:spPr>
          <a:xfrm>
            <a:off x="-9090495" y="3099855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Hasnain Mehdi Raza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345982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002A2-8F24-DFAA-9F3E-62B6EEC8C5DD}"/>
              </a:ext>
            </a:extLst>
          </p:cNvPr>
          <p:cNvSpPr txBox="1"/>
          <p:nvPr/>
        </p:nvSpPr>
        <p:spPr>
          <a:xfrm>
            <a:off x="-9252262" y="5475288"/>
            <a:ext cx="3017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" b="1" dirty="0">
                <a:latin typeface="Montserrat" panose="00000500000000000000" pitchFamily="2" charset="0"/>
              </a:rPr>
              <a:t>Arsalan</a:t>
            </a:r>
            <a:br>
              <a:rPr lang="en-US" dirty="0"/>
            </a:br>
            <a:r>
              <a:rPr lang="en-US" sz="1700" dirty="0">
                <a:latin typeface="Montserrat Light" panose="00000400000000000000" pitchFamily="2" charset="0"/>
              </a:rPr>
              <a:t>CMS ID: 347095</a:t>
            </a:r>
            <a:endParaRPr lang="en-PK" sz="1700" dirty="0">
              <a:latin typeface="Montserrat Light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8D97A-6E4A-DD87-652D-4183B6B7F9B8}"/>
              </a:ext>
            </a:extLst>
          </p:cNvPr>
          <p:cNvSpPr txBox="1"/>
          <p:nvPr/>
        </p:nvSpPr>
        <p:spPr>
          <a:xfrm>
            <a:off x="-4896814" y="3099855"/>
            <a:ext cx="501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Salman Memon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333279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6B00B-A0AA-6979-0610-38830F5731ED}"/>
              </a:ext>
            </a:extLst>
          </p:cNvPr>
          <p:cNvSpPr txBox="1"/>
          <p:nvPr/>
        </p:nvSpPr>
        <p:spPr>
          <a:xfrm>
            <a:off x="-5141743" y="5475288"/>
            <a:ext cx="550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Syed </a:t>
            </a:r>
            <a:r>
              <a:rPr lang="en-US" b="1" dirty="0" err="1">
                <a:latin typeface="Montserrat" panose="00000500000000000000" pitchFamily="2" charset="0"/>
              </a:rPr>
              <a:t>Irtaza</a:t>
            </a:r>
            <a:r>
              <a:rPr lang="en-US" b="1" dirty="0">
                <a:latin typeface="Montserrat" panose="00000500000000000000" pitchFamily="2" charset="0"/>
              </a:rPr>
              <a:t> Imam</a:t>
            </a:r>
            <a:br>
              <a:rPr lang="en-US" dirty="0"/>
            </a:br>
            <a:r>
              <a:rPr lang="en-US" sz="1800" dirty="0">
                <a:latin typeface="Montserrat Light" panose="00000400000000000000" pitchFamily="2" charset="0"/>
              </a:rPr>
              <a:t>CMS ID: 339466</a:t>
            </a:r>
            <a:endParaRPr lang="en-PK" sz="1800" dirty="0">
              <a:latin typeface="Montserrat Light" panose="000004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461E8-991B-F0B8-5CFC-F62F35B6D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19935" y="1434775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0D9568-0DAB-F1F7-CE13-1CD6C83F8D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47182" y="1406012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237B9F-EDC6-92FC-4C3D-000B452CEB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19935" y="3759121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FC7D9D-1AC3-C3FF-83E0-DBA0426D03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47182" y="3770564"/>
            <a:ext cx="1676400" cy="167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C10AE777-45C2-3246-FAAD-E2E07B4C260A}"/>
              </a:ext>
            </a:extLst>
          </p:cNvPr>
          <p:cNvSpPr/>
          <p:nvPr/>
        </p:nvSpPr>
        <p:spPr>
          <a:xfrm>
            <a:off x="1538748" y="-1605637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60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B5DDDE-DD06-FF7F-4B5D-4B767E064F0D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9858C6-AB22-04C0-24EA-AE117B1E346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DC40F5-AC7E-7DD3-D2B2-A833519834E1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177848-70EC-1CD7-FCD8-1E4927E62D2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15231-E14E-B26D-3845-FF765C5E6F6C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29F0B0-CA7F-90FD-3F05-A652B6C31568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3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973E917-F5EB-4C20-51C5-017A0B2D9EDD}"/>
              </a:ext>
            </a:extLst>
          </p:cNvPr>
          <p:cNvSpPr txBox="1">
            <a:spLocks/>
          </p:cNvSpPr>
          <p:nvPr/>
        </p:nvSpPr>
        <p:spPr>
          <a:xfrm>
            <a:off x="583224" y="1649616"/>
            <a:ext cx="7821612" cy="169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Conclusion: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40E110D-43FB-97E8-5069-64B79C0F9741}"/>
              </a:ext>
            </a:extLst>
          </p:cNvPr>
          <p:cNvSpPr txBox="1">
            <a:spLocks/>
          </p:cNvSpPr>
          <p:nvPr/>
        </p:nvSpPr>
        <p:spPr>
          <a:xfrm>
            <a:off x="561537" y="4256253"/>
            <a:ext cx="7821612" cy="1355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The PCR values for different road patches were successfully computed. </a:t>
            </a:r>
            <a:r>
              <a:rPr lang="en-US" sz="2000" dirty="0">
                <a:solidFill>
                  <a:srgbClr val="00B050"/>
                </a:solidFill>
              </a:rPr>
              <a:t>(Objective: 3)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BC35A46-7A9D-A1BE-D7EC-D8E27C0B8BB5}"/>
              </a:ext>
            </a:extLst>
          </p:cNvPr>
          <p:cNvSpPr txBox="1">
            <a:spLocks/>
          </p:cNvSpPr>
          <p:nvPr/>
        </p:nvSpPr>
        <p:spPr>
          <a:xfrm>
            <a:off x="556185" y="3280438"/>
            <a:ext cx="7821612" cy="171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The model effectively categorized defects according to FHWA Standards of PCR. </a:t>
            </a:r>
            <a:r>
              <a:rPr lang="en-US" sz="2000" dirty="0">
                <a:solidFill>
                  <a:srgbClr val="00B050"/>
                </a:solidFill>
              </a:rPr>
              <a:t>(Objective: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4DAE1-8295-7E21-DA0B-7BFA61C72B91}"/>
              </a:ext>
            </a:extLst>
          </p:cNvPr>
          <p:cNvSpPr txBox="1">
            <a:spLocks/>
          </p:cNvSpPr>
          <p:nvPr/>
        </p:nvSpPr>
        <p:spPr>
          <a:xfrm>
            <a:off x="551269" y="2278711"/>
            <a:ext cx="7821612" cy="1355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</a:rPr>
              <a:t> The project efficiently detects different types of pavement distresses. </a:t>
            </a:r>
            <a:r>
              <a:rPr lang="en-US" sz="2000" dirty="0">
                <a:solidFill>
                  <a:srgbClr val="00B050"/>
                </a:solidFill>
              </a:rPr>
              <a:t>(Objective: 1)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C8045C-1784-5403-3F3C-E00B675A11DF}"/>
              </a:ext>
            </a:extLst>
          </p:cNvPr>
          <p:cNvSpPr txBox="1">
            <a:spLocks/>
          </p:cNvSpPr>
          <p:nvPr/>
        </p:nvSpPr>
        <p:spPr>
          <a:xfrm>
            <a:off x="-6004052" y="1308276"/>
            <a:ext cx="4599525" cy="478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PCR Comparison: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The difference is </a:t>
            </a:r>
            <a:r>
              <a:rPr lang="en-US" sz="2200" b="1" dirty="0">
                <a:solidFill>
                  <a:sysClr val="windowText" lastClr="000000"/>
                </a:solidFill>
              </a:rPr>
              <a:t>13.04%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2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77EF07-756F-6E99-64D5-0CA70DFD5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236213"/>
              </p:ext>
            </p:extLst>
          </p:nvPr>
        </p:nvGraphicFramePr>
        <p:xfrm>
          <a:off x="-5900327" y="2667000"/>
          <a:ext cx="4599525" cy="3200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0968E1-3199-5B8A-9237-ED39DAEDF5ED}"/>
              </a:ext>
            </a:extLst>
          </p:cNvPr>
          <p:cNvSpPr txBox="1"/>
          <p:nvPr/>
        </p:nvSpPr>
        <p:spPr>
          <a:xfrm>
            <a:off x="10407335" y="3814974"/>
            <a:ext cx="211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LIDAR Sensor in addition with camera to detect distances accurately</a:t>
            </a:r>
            <a:endParaRPr lang="en-PK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B7E9DA-5077-B3C5-5E7E-7CE69A79E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5" b="9865"/>
          <a:stretch/>
        </p:blipFill>
        <p:spPr>
          <a:xfrm>
            <a:off x="10364352" y="1937938"/>
            <a:ext cx="2132448" cy="173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5A51A9-95A5-8AEB-4EFB-A8DCB1011D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" b="1939"/>
          <a:stretch/>
        </p:blipFill>
        <p:spPr>
          <a:xfrm>
            <a:off x="10336850" y="1960088"/>
            <a:ext cx="2120157" cy="170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4FD258-8E63-3E25-6C93-E52952BE3C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t="-1507" r="8216" b="1507"/>
          <a:stretch/>
        </p:blipFill>
        <p:spPr>
          <a:xfrm>
            <a:off x="10309811" y="1905000"/>
            <a:ext cx="2132448" cy="1738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99BD872-656D-8BE4-5967-69B5AEF5F566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0C2011A-CA46-0DE5-FF2F-2AD4826AEC6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9F6AAE-90C6-58E6-D24A-A461E5463AB7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4B59429-9F83-A689-761B-40376236414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727BDA5-94FD-8A8C-8CCA-C09CA425E5F5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29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A1B7DB-4AD6-A759-0E0A-4018CF25B50E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6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56C829-9DA3-BD45-5CC0-7F5E06B6A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t="-1507" r="8216" b="1507"/>
          <a:stretch/>
        </p:blipFill>
        <p:spPr>
          <a:xfrm>
            <a:off x="914400" y="1905000"/>
            <a:ext cx="2132448" cy="1738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631A06-A8D7-6AA4-0B54-1323DFD8065E}"/>
              </a:ext>
            </a:extLst>
          </p:cNvPr>
          <p:cNvSpPr txBox="1"/>
          <p:nvPr/>
        </p:nvSpPr>
        <p:spPr>
          <a:xfrm>
            <a:off x="929148" y="3814974"/>
            <a:ext cx="211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LIDAR Sensor in addition with camera to detect distances accurately</a:t>
            </a:r>
            <a:endParaRPr lang="en-PK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8FF091-954C-5054-FF15-7D8DD442F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5" b="9865"/>
          <a:stretch/>
        </p:blipFill>
        <p:spPr>
          <a:xfrm>
            <a:off x="6391658" y="1917189"/>
            <a:ext cx="2132448" cy="173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FB81C9-A42E-6233-0E36-09B3BC1917B7}"/>
              </a:ext>
            </a:extLst>
          </p:cNvPr>
          <p:cNvSpPr txBox="1"/>
          <p:nvPr/>
        </p:nvSpPr>
        <p:spPr>
          <a:xfrm>
            <a:off x="3660403" y="3789185"/>
            <a:ext cx="211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Geotagging a video will help georeferencing a video for more accurate results.</a:t>
            </a:r>
            <a:endParaRPr lang="en-P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C4E74D-5F56-F309-6974-74E194ADC378}"/>
              </a:ext>
            </a:extLst>
          </p:cNvPr>
          <p:cNvSpPr txBox="1"/>
          <p:nvPr/>
        </p:nvSpPr>
        <p:spPr>
          <a:xfrm>
            <a:off x="6352603" y="3776895"/>
            <a:ext cx="211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of Drones to reduce carbon footprint and promote sustainable  infrastructure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CA4A-8CB0-AE1F-EE2B-2337F8D1D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" b="1939"/>
          <a:stretch/>
        </p:blipFill>
        <p:spPr>
          <a:xfrm>
            <a:off x="3579849" y="1939339"/>
            <a:ext cx="2120157" cy="170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12085-3EC9-FC03-2E2B-78ADBBB27728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90A6A-EDDC-6920-2E0A-6A56880DEF7F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258EF-CCC0-FACC-7ECB-5C75FC508A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5390A-CF86-DDFC-FCD3-9CD94993FA5A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25214-AC05-B730-82FA-D29D6D87AC43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7CD4EC-F35F-23D6-D3E1-068A3F5034B6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5A30A1C-536A-83BD-444D-80B51E2D32A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B2A68C-3E1D-BF8F-F0ED-A2D09D353D4A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rgbClr val="1B69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1FDEAC-484B-7C44-D76E-A81575DDC86E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D4588C-B4F3-AECF-4CF2-729AB6B610EF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869915-9BFF-6635-6556-7EDD713AA194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7EECD-778B-F581-1632-7686A0892D42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CB1B39-E2A4-A539-0100-1244CE9BB576}"/>
              </a:ext>
            </a:extLst>
          </p:cNvPr>
          <p:cNvGrpSpPr/>
          <p:nvPr/>
        </p:nvGrpSpPr>
        <p:grpSpPr>
          <a:xfrm>
            <a:off x="427242" y="6334780"/>
            <a:ext cx="8792958" cy="523220"/>
            <a:chOff x="427242" y="6334780"/>
            <a:chExt cx="8792958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C39A20-4BD2-BC4E-AE97-7C9B00073852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2994F5-FAAF-3862-A2DC-5BDD3B98184A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3BA17C-55AA-230D-10F0-5134963A754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5AA2E6-9536-386B-9847-87EE0D6B7E13}"/>
                </a:ext>
              </a:extLst>
            </p:cNvPr>
            <p:cNvSpPr txBox="1"/>
            <p:nvPr/>
          </p:nvSpPr>
          <p:spPr>
            <a:xfrm>
              <a:off x="86106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8D2AAB-BB28-5EB3-3437-BA4D9B04C66F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3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0D2AF4-EB00-4703-555A-1DE04438ACAF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F8BF-4FE8-C750-D5B5-C0B8B0A55292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18BE4-0D13-3DC0-0C45-2D67C7DB598F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50F1-EF34-06DC-6B3E-C38FEEAE643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E3065C-05E0-B560-535E-5E505B5D041E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D72EB-C3A9-18B3-8726-A6EDE08EA1F8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A1A31E-35E2-D581-4EC7-CA82D10BAF8E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0CCF65-276C-711E-B412-96757DCDC6D7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7570EE-C105-B02C-AAB3-C1895482F57C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2E3A68-52C4-08FE-C2B2-719D145DB4FA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B0AFB-9216-58FC-CD3A-43129757CC88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5C4F5-9AB0-780B-4836-77ED643307B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7AEAB-BDB1-8C99-0ABC-B8082575F725}"/>
              </a:ext>
            </a:extLst>
          </p:cNvPr>
          <p:cNvSpPr/>
          <p:nvPr/>
        </p:nvSpPr>
        <p:spPr>
          <a:xfrm>
            <a:off x="4648200" y="3657600"/>
            <a:ext cx="3352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lt1"/>
                </a:solidFill>
              </a:rPr>
              <a:t>THANKS</a:t>
            </a:r>
          </a:p>
        </p:txBody>
      </p:sp>
      <p:sp>
        <p:nvSpPr>
          <p:cNvPr id="3" name="Action Button: Help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79F74FC-E545-F8A3-39E7-5ECF19DFC63C}"/>
              </a:ext>
            </a:extLst>
          </p:cNvPr>
          <p:cNvSpPr/>
          <p:nvPr/>
        </p:nvSpPr>
        <p:spPr>
          <a:xfrm>
            <a:off x="1371600" y="1752600"/>
            <a:ext cx="2971800" cy="3124200"/>
          </a:xfrm>
          <a:prstGeom prst="actionButtonHelp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ECA3C7-B77B-F835-65A8-F8C779ECDE8D}"/>
              </a:ext>
            </a:extLst>
          </p:cNvPr>
          <p:cNvGrpSpPr/>
          <p:nvPr/>
        </p:nvGrpSpPr>
        <p:grpSpPr>
          <a:xfrm>
            <a:off x="427242" y="6475333"/>
            <a:ext cx="8357445" cy="358750"/>
            <a:chOff x="427242" y="6475333"/>
            <a:chExt cx="8357445" cy="358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E2C35A-6F40-F1ED-CE98-C8D647D63483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571AC5-324D-0FAA-546A-F47401F3638F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2288F-6349-B313-790D-912A3B5F1C40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B4AB97-1398-9CEF-3017-9DD2410C3F7D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04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1714500" y="0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SEQUENCE OF PRESENTATION</a:t>
            </a:r>
          </a:p>
        </p:txBody>
      </p:sp>
      <p:sp>
        <p:nvSpPr>
          <p:cNvPr id="33" name="Rounded Rectangle 17">
            <a:extLst>
              <a:ext uri="{FF2B5EF4-FFF2-40B4-BE49-F238E27FC236}">
                <a16:creationId xmlns:a16="http://schemas.microsoft.com/office/drawing/2014/main" id="{91377EB1-A5F4-8769-F78E-219543D57049}"/>
              </a:ext>
            </a:extLst>
          </p:cNvPr>
          <p:cNvSpPr/>
          <p:nvPr/>
        </p:nvSpPr>
        <p:spPr>
          <a:xfrm>
            <a:off x="1573048" y="-17443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60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314376-0C68-0E8A-5DE6-607ED80BE72A}"/>
              </a:ext>
            </a:extLst>
          </p:cNvPr>
          <p:cNvGrpSpPr/>
          <p:nvPr/>
        </p:nvGrpSpPr>
        <p:grpSpPr>
          <a:xfrm>
            <a:off x="-49161" y="2067061"/>
            <a:ext cx="8659761" cy="3038339"/>
            <a:chOff x="-49161" y="2067061"/>
            <a:chExt cx="8659761" cy="30383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B4EB21-C413-A977-B8D4-F69CD2AC9F29}"/>
                </a:ext>
              </a:extLst>
            </p:cNvPr>
            <p:cNvCxnSpPr>
              <a:cxnSpLocks/>
            </p:cNvCxnSpPr>
            <p:nvPr/>
          </p:nvCxnSpPr>
          <p:spPr>
            <a:xfrm>
              <a:off x="-49161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B68040-8C01-C83A-96E2-CE7D41A75F63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52CC8A-700E-1EFB-9949-51BB5421265F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C7E8E2-5EEE-0A2A-5314-9727E4AC1BDE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Results</a:t>
              </a:r>
            </a:p>
            <a:p>
              <a:endParaRPr lang="en-US" sz="2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71EEE6-E6EE-5BA3-C104-FED445F9EDBC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Analysis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5F4FE6-A3DA-929F-0192-D2F3964C1937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  <a:p>
              <a:endParaRPr lang="en-US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A4A623-B57B-0436-35AE-B8B78F83F23D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06B2A-4A5A-1E37-945A-7C8F0D4622BD}"/>
              </a:ext>
            </a:extLst>
          </p:cNvPr>
          <p:cNvGrpSpPr/>
          <p:nvPr/>
        </p:nvGrpSpPr>
        <p:grpSpPr>
          <a:xfrm>
            <a:off x="-8435925" y="2067061"/>
            <a:ext cx="8501523" cy="3038339"/>
            <a:chOff x="642477" y="2067061"/>
            <a:chExt cx="8501523" cy="303833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D73C13-BEA6-3086-D00B-554A98D2FB4D}"/>
                </a:ext>
              </a:extLst>
            </p:cNvPr>
            <p:cNvCxnSpPr>
              <a:cxnSpLocks/>
            </p:cNvCxnSpPr>
            <p:nvPr/>
          </p:nvCxnSpPr>
          <p:spPr>
            <a:xfrm>
              <a:off x="1779639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60A9A14-0EC2-89B5-A7CF-006E6C3D4D4E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79FEC2-B029-333B-AAA8-8396F7C683C2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7BC21-373E-708E-0B53-7BCB1790B1FC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  <a:p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211704-3BBD-ED52-C5BD-44E72D46BFE1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Literature Review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52011-FFAA-A1F5-739B-DC2340E696BE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Methodology</a:t>
              </a:r>
            </a:p>
            <a:p>
              <a:endParaRPr lang="en-US" sz="2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26F40D-C1C5-26DB-EC38-1F037BBD1E91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1DD44A-363E-D20D-4820-FBE6CB944933}"/>
              </a:ext>
            </a:extLst>
          </p:cNvPr>
          <p:cNvGrpSpPr/>
          <p:nvPr/>
        </p:nvGrpSpPr>
        <p:grpSpPr>
          <a:xfrm>
            <a:off x="-228600" y="-3733800"/>
            <a:ext cx="9677400" cy="843714"/>
            <a:chOff x="-228600" y="83139"/>
            <a:chExt cx="9677400" cy="8437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7B9E99-7DF2-92CE-EDF3-AB30B8C5AFD9}"/>
                </a:ext>
              </a:extLst>
            </p:cNvPr>
            <p:cNvGrpSpPr/>
            <p:nvPr/>
          </p:nvGrpSpPr>
          <p:grpSpPr>
            <a:xfrm>
              <a:off x="227468" y="83139"/>
              <a:ext cx="9221332" cy="843714"/>
              <a:chOff x="227468" y="83139"/>
              <a:chExt cx="9221332" cy="84371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6D3244-BEAF-4041-469E-BF34F99C83C9}"/>
                  </a:ext>
                </a:extLst>
              </p:cNvPr>
              <p:cNvSpPr txBox="1"/>
              <p:nvPr/>
            </p:nvSpPr>
            <p:spPr>
              <a:xfrm>
                <a:off x="1596635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Literature Review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54C002-92D1-5D4B-3BA2-3A014CC278E3}"/>
                  </a:ext>
                </a:extLst>
              </p:cNvPr>
              <p:cNvSpPr txBox="1"/>
              <p:nvPr/>
            </p:nvSpPr>
            <p:spPr>
              <a:xfrm>
                <a:off x="3726793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Methodology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9F1A1E-93CE-3487-B7EB-971FC50FF7CB}"/>
                  </a:ext>
                </a:extLst>
              </p:cNvPr>
              <p:cNvSpPr txBox="1"/>
              <p:nvPr/>
            </p:nvSpPr>
            <p:spPr>
              <a:xfrm>
                <a:off x="5770279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Results &amp; Analysis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610ABC-B68B-14FF-AA34-6B7B5CBEC0DC}"/>
                  </a:ext>
                </a:extLst>
              </p:cNvPr>
              <p:cNvSpPr txBox="1"/>
              <p:nvPr/>
            </p:nvSpPr>
            <p:spPr>
              <a:xfrm>
                <a:off x="7680960" y="649854"/>
                <a:ext cx="17678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Conclusion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4C36C29-A637-3BF9-9529-A1B9A4784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03" y="367930"/>
                <a:ext cx="42429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3FDE2D-B082-D847-6509-499BEDE23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786" y="367930"/>
                <a:ext cx="4161107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9833E6D-E50B-6E58-C148-CB2EF640C862}"/>
                  </a:ext>
                </a:extLst>
              </p:cNvPr>
              <p:cNvSpPr/>
              <p:nvPr/>
            </p:nvSpPr>
            <p:spPr>
              <a:xfrm>
                <a:off x="4326350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B476F6A-E06B-4FA5-1200-E8A0ED495FDD}"/>
                  </a:ext>
                </a:extLst>
              </p:cNvPr>
              <p:cNvSpPr/>
              <p:nvPr/>
            </p:nvSpPr>
            <p:spPr>
              <a:xfrm>
                <a:off x="8476708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B69B71-709E-376D-F545-E4799AF26ECD}"/>
                  </a:ext>
                </a:extLst>
              </p:cNvPr>
              <p:cNvSpPr/>
              <p:nvPr/>
            </p:nvSpPr>
            <p:spPr>
              <a:xfrm>
                <a:off x="6401530" y="83139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EE0F82-5B01-1BF5-2557-A8E2E822073F}"/>
                  </a:ext>
                </a:extLst>
              </p:cNvPr>
              <p:cNvSpPr/>
              <p:nvPr/>
            </p:nvSpPr>
            <p:spPr>
              <a:xfrm>
                <a:off x="2276909" y="83139"/>
                <a:ext cx="535405" cy="5354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9E581E-7953-1807-26A3-3B67D05F2CF2}"/>
                  </a:ext>
                </a:extLst>
              </p:cNvPr>
              <p:cNvSpPr/>
              <p:nvPr/>
            </p:nvSpPr>
            <p:spPr>
              <a:xfrm>
                <a:off x="227468" y="83139"/>
                <a:ext cx="535405" cy="535405"/>
              </a:xfrm>
              <a:prstGeom prst="ellipse">
                <a:avLst/>
              </a:prstGeom>
              <a:solidFill>
                <a:srgbClr val="15608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2ED1AE-7AB2-FEDD-0DAB-784702B0DF4B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64E292-D39E-CA37-1ADD-3061E4A7D13D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2A5468-298A-26B4-717D-7064B7D29CB5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B528CE-05CD-F212-FD43-21F7AC4C48A0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9D5728-E143-C62D-C4BF-08279CF28370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5E11BE-17C1-A2B3-2A4C-AF8DD1C9B47F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9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44F04FD-70AF-23AA-F48E-F529E59861BE}"/>
              </a:ext>
            </a:extLst>
          </p:cNvPr>
          <p:cNvSpPr txBox="1">
            <a:spLocks/>
          </p:cNvSpPr>
          <p:nvPr/>
        </p:nvSpPr>
        <p:spPr>
          <a:xfrm>
            <a:off x="609600" y="1488411"/>
            <a:ext cx="5486400" cy="354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Importance of Road Infrastructure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Critical Role in Societal Connectivity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 on Economy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>
                <a:solidFill>
                  <a:sysClr val="windowText" lastClr="000000"/>
                </a:solidFill>
              </a:rPr>
              <a:t>Around 20% of Annual Public Sector Development Program’s Budget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64C1DA-E8C7-5764-56C3-2A1ADD051235}"/>
              </a:ext>
            </a:extLst>
          </p:cNvPr>
          <p:cNvGrpSpPr/>
          <p:nvPr/>
        </p:nvGrpSpPr>
        <p:grpSpPr>
          <a:xfrm>
            <a:off x="-228600" y="83139"/>
            <a:ext cx="9677400" cy="843714"/>
            <a:chOff x="-228600" y="83139"/>
            <a:chExt cx="9677400" cy="8437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5B7636-48C8-06B6-D933-56F11DC96984}"/>
                </a:ext>
              </a:extLst>
            </p:cNvPr>
            <p:cNvGrpSpPr/>
            <p:nvPr/>
          </p:nvGrpSpPr>
          <p:grpSpPr>
            <a:xfrm>
              <a:off x="227468" y="83139"/>
              <a:ext cx="9221332" cy="843714"/>
              <a:chOff x="227468" y="83139"/>
              <a:chExt cx="9221332" cy="84371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C6B9A1-F668-D2F2-83E5-A5A1A18FD0D6}"/>
                  </a:ext>
                </a:extLst>
              </p:cNvPr>
              <p:cNvSpPr txBox="1"/>
              <p:nvPr/>
            </p:nvSpPr>
            <p:spPr>
              <a:xfrm>
                <a:off x="1596635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Literature Review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48677-AD08-25C7-68A8-BE78176F8CAD}"/>
                  </a:ext>
                </a:extLst>
              </p:cNvPr>
              <p:cNvSpPr txBox="1"/>
              <p:nvPr/>
            </p:nvSpPr>
            <p:spPr>
              <a:xfrm>
                <a:off x="3726793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Methodology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68D6A-B292-5AB7-72D9-1469109825E5}"/>
                  </a:ext>
                </a:extLst>
              </p:cNvPr>
              <p:cNvSpPr txBox="1"/>
              <p:nvPr/>
            </p:nvSpPr>
            <p:spPr>
              <a:xfrm>
                <a:off x="5770279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Results &amp; Analysis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F2C525-F3BA-946A-B663-3A9EA81094EB}"/>
                  </a:ext>
                </a:extLst>
              </p:cNvPr>
              <p:cNvSpPr txBox="1"/>
              <p:nvPr/>
            </p:nvSpPr>
            <p:spPr>
              <a:xfrm>
                <a:off x="7680960" y="649854"/>
                <a:ext cx="17678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Conclusion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678EF5-3E60-7533-E530-6650AC951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03" y="367930"/>
                <a:ext cx="42429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7645B5-E745-0F6C-41F9-1F2397F32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786" y="367930"/>
                <a:ext cx="4161107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9076C42-8CB7-E8B9-ABA2-A7BC56D7149F}"/>
                  </a:ext>
                </a:extLst>
              </p:cNvPr>
              <p:cNvSpPr/>
              <p:nvPr/>
            </p:nvSpPr>
            <p:spPr>
              <a:xfrm>
                <a:off x="4326350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6BBE2F-AA4F-6C38-ED54-05B0B45B2583}"/>
                  </a:ext>
                </a:extLst>
              </p:cNvPr>
              <p:cNvSpPr/>
              <p:nvPr/>
            </p:nvSpPr>
            <p:spPr>
              <a:xfrm>
                <a:off x="8476708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927840-6C7A-57C2-1B0A-F89639FC7EB5}"/>
                  </a:ext>
                </a:extLst>
              </p:cNvPr>
              <p:cNvSpPr/>
              <p:nvPr/>
            </p:nvSpPr>
            <p:spPr>
              <a:xfrm>
                <a:off x="6401530" y="83139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0D4FE7-0AA5-9936-C80A-E047522685BD}"/>
                  </a:ext>
                </a:extLst>
              </p:cNvPr>
              <p:cNvSpPr/>
              <p:nvPr/>
            </p:nvSpPr>
            <p:spPr>
              <a:xfrm>
                <a:off x="2276909" y="83139"/>
                <a:ext cx="535405" cy="5354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3A048-CE7E-E752-3A2F-5EB98678934D}"/>
                  </a:ext>
                </a:extLst>
              </p:cNvPr>
              <p:cNvSpPr/>
              <p:nvPr/>
            </p:nvSpPr>
            <p:spPr>
              <a:xfrm>
                <a:off x="227468" y="83139"/>
                <a:ext cx="535405" cy="535405"/>
              </a:xfrm>
              <a:prstGeom prst="ellipse">
                <a:avLst/>
              </a:prstGeom>
              <a:solidFill>
                <a:srgbClr val="15608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73BCB0-9C87-49C7-764F-5827A89B352F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235D189-DEA8-5555-1DA4-C7D53038C99E}"/>
              </a:ext>
            </a:extLst>
          </p:cNvPr>
          <p:cNvSpPr/>
          <p:nvPr/>
        </p:nvSpPr>
        <p:spPr>
          <a:xfrm>
            <a:off x="0" y="-7526357"/>
            <a:ext cx="9144000" cy="838200"/>
          </a:xfrm>
          <a:prstGeom prst="rect">
            <a:avLst/>
          </a:prstGeom>
          <a:solidFill>
            <a:srgbClr val="15608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  <a:bevelB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ed Rectangle 17">
            <a:extLst>
              <a:ext uri="{FF2B5EF4-FFF2-40B4-BE49-F238E27FC236}">
                <a16:creationId xmlns:a16="http://schemas.microsoft.com/office/drawing/2014/main" id="{0BFAE122-6CFF-9517-BEC5-39042EF1AA6E}"/>
              </a:ext>
            </a:extLst>
          </p:cNvPr>
          <p:cNvSpPr/>
          <p:nvPr/>
        </p:nvSpPr>
        <p:spPr>
          <a:xfrm>
            <a:off x="1573048" y="-7543800"/>
            <a:ext cx="57150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DC7897A-305B-794E-686B-672D015C4971}"/>
              </a:ext>
            </a:extLst>
          </p:cNvPr>
          <p:cNvGrpSpPr/>
          <p:nvPr/>
        </p:nvGrpSpPr>
        <p:grpSpPr>
          <a:xfrm>
            <a:off x="-49161" y="-5459296"/>
            <a:ext cx="8659761" cy="3038339"/>
            <a:chOff x="-49161" y="2067061"/>
            <a:chExt cx="8659761" cy="303833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F51E11-6BB5-15F9-63B9-B0DCB35C6872}"/>
                </a:ext>
              </a:extLst>
            </p:cNvPr>
            <p:cNvCxnSpPr>
              <a:cxnSpLocks/>
            </p:cNvCxnSpPr>
            <p:nvPr/>
          </p:nvCxnSpPr>
          <p:spPr>
            <a:xfrm>
              <a:off x="-49161" y="3451124"/>
              <a:ext cx="7364361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42B1AFB-F876-EFF1-D65D-9506586457D0}"/>
                </a:ext>
              </a:extLst>
            </p:cNvPr>
            <p:cNvSpPr/>
            <p:nvPr/>
          </p:nvSpPr>
          <p:spPr>
            <a:xfrm>
              <a:off x="1538748" y="3082414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E67D7B4-5AEE-DA97-69C4-1B8DE976C463}"/>
                </a:ext>
              </a:extLst>
            </p:cNvPr>
            <p:cNvSpPr/>
            <p:nvPr/>
          </p:nvSpPr>
          <p:spPr>
            <a:xfrm>
              <a:off x="4225412" y="3082412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803C89-8E7E-2B12-BA83-12B9BF0C72E3}"/>
                </a:ext>
              </a:extLst>
            </p:cNvPr>
            <p:cNvSpPr txBox="1"/>
            <p:nvPr/>
          </p:nvSpPr>
          <p:spPr>
            <a:xfrm>
              <a:off x="642477" y="2067061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Results</a:t>
              </a:r>
            </a:p>
            <a:p>
              <a:endParaRPr lang="en-US" sz="2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12FC1-C7AD-2C65-40F5-C4DAD7E57BD4}"/>
                </a:ext>
              </a:extLst>
            </p:cNvPr>
            <p:cNvSpPr txBox="1"/>
            <p:nvPr/>
          </p:nvSpPr>
          <p:spPr>
            <a:xfrm>
              <a:off x="3153389" y="4274403"/>
              <a:ext cx="283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Analysis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2601DB0-E714-C799-1519-778E4D277D05}"/>
                </a:ext>
              </a:extLst>
            </p:cNvPr>
            <p:cNvSpPr txBox="1"/>
            <p:nvPr/>
          </p:nvSpPr>
          <p:spPr>
            <a:xfrm>
              <a:off x="6099688" y="2067635"/>
              <a:ext cx="251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Conclusion</a:t>
              </a:r>
            </a:p>
            <a:p>
              <a:endParaRPr lang="en-US" sz="24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166DBA5-0266-82B0-388F-DB6262E5E406}"/>
                </a:ext>
              </a:extLst>
            </p:cNvPr>
            <p:cNvSpPr/>
            <p:nvPr/>
          </p:nvSpPr>
          <p:spPr>
            <a:xfrm>
              <a:off x="6912076" y="3082413"/>
              <a:ext cx="693175" cy="693175"/>
            </a:xfrm>
            <a:prstGeom prst="ellipse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8F7960-3395-FB2D-2215-583209C3AE5E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5EE888-68D9-87F6-72A8-E0E59A69E808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5BC39-A2E5-C73A-07E6-4288A81EEC64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C11C23-BB46-98D4-56D7-C210237683A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53487E-64F0-5305-8476-19DC3C66479B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0ED1F7-50A9-60EF-AA75-42B2EADF3AE8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2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68ED58-F2E5-4E4B-6FB6-5612E97A7878}"/>
              </a:ext>
            </a:extLst>
          </p:cNvPr>
          <p:cNvGrpSpPr/>
          <p:nvPr/>
        </p:nvGrpSpPr>
        <p:grpSpPr>
          <a:xfrm>
            <a:off x="-228600" y="83139"/>
            <a:ext cx="9677400" cy="843714"/>
            <a:chOff x="-228600" y="83139"/>
            <a:chExt cx="9677400" cy="8437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5B7636-48C8-06B6-D933-56F11DC96984}"/>
                </a:ext>
              </a:extLst>
            </p:cNvPr>
            <p:cNvGrpSpPr/>
            <p:nvPr/>
          </p:nvGrpSpPr>
          <p:grpSpPr>
            <a:xfrm>
              <a:off x="227468" y="83139"/>
              <a:ext cx="9221332" cy="843714"/>
              <a:chOff x="227468" y="83139"/>
              <a:chExt cx="9221332" cy="84371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C6B9A1-F668-D2F2-83E5-A5A1A18FD0D6}"/>
                  </a:ext>
                </a:extLst>
              </p:cNvPr>
              <p:cNvSpPr txBox="1"/>
              <p:nvPr/>
            </p:nvSpPr>
            <p:spPr>
              <a:xfrm>
                <a:off x="1596635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Literature Review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48677-AD08-25C7-68A8-BE78176F8CAD}"/>
                  </a:ext>
                </a:extLst>
              </p:cNvPr>
              <p:cNvSpPr txBox="1"/>
              <p:nvPr/>
            </p:nvSpPr>
            <p:spPr>
              <a:xfrm>
                <a:off x="3726793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Methodology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68D6A-B292-5AB7-72D9-1469109825E5}"/>
                  </a:ext>
                </a:extLst>
              </p:cNvPr>
              <p:cNvSpPr txBox="1"/>
              <p:nvPr/>
            </p:nvSpPr>
            <p:spPr>
              <a:xfrm>
                <a:off x="5770279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Results &amp; Analysis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F2C525-F3BA-946A-B663-3A9EA81094EB}"/>
                  </a:ext>
                </a:extLst>
              </p:cNvPr>
              <p:cNvSpPr txBox="1"/>
              <p:nvPr/>
            </p:nvSpPr>
            <p:spPr>
              <a:xfrm>
                <a:off x="7680960" y="649854"/>
                <a:ext cx="17678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Conclusion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678EF5-3E60-7533-E530-6650AC951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03" y="367930"/>
                <a:ext cx="42429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7645B5-E745-0F6C-41F9-1F2397F32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786" y="367930"/>
                <a:ext cx="4161107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9076C42-8CB7-E8B9-ABA2-A7BC56D7149F}"/>
                  </a:ext>
                </a:extLst>
              </p:cNvPr>
              <p:cNvSpPr/>
              <p:nvPr/>
            </p:nvSpPr>
            <p:spPr>
              <a:xfrm>
                <a:off x="4326350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6BBE2F-AA4F-6C38-ED54-05B0B45B2583}"/>
                  </a:ext>
                </a:extLst>
              </p:cNvPr>
              <p:cNvSpPr/>
              <p:nvPr/>
            </p:nvSpPr>
            <p:spPr>
              <a:xfrm>
                <a:off x="8476708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927840-6C7A-57C2-1B0A-F89639FC7EB5}"/>
                  </a:ext>
                </a:extLst>
              </p:cNvPr>
              <p:cNvSpPr/>
              <p:nvPr/>
            </p:nvSpPr>
            <p:spPr>
              <a:xfrm>
                <a:off x="6401530" y="83139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0D4FE7-0AA5-9936-C80A-E047522685BD}"/>
                  </a:ext>
                </a:extLst>
              </p:cNvPr>
              <p:cNvSpPr/>
              <p:nvPr/>
            </p:nvSpPr>
            <p:spPr>
              <a:xfrm>
                <a:off x="2276909" y="83139"/>
                <a:ext cx="535405" cy="5354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3A048-CE7E-E752-3A2F-5EB98678934D}"/>
                  </a:ext>
                </a:extLst>
              </p:cNvPr>
              <p:cNvSpPr/>
              <p:nvPr/>
            </p:nvSpPr>
            <p:spPr>
              <a:xfrm>
                <a:off x="227468" y="83139"/>
                <a:ext cx="535405" cy="535405"/>
              </a:xfrm>
              <a:prstGeom prst="ellipse">
                <a:avLst/>
              </a:prstGeom>
              <a:solidFill>
                <a:srgbClr val="15608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73BCB0-9C87-49C7-764F-5827A89B352F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27D2AFB-CB43-9804-7A91-3C9EB9451FF1}"/>
              </a:ext>
            </a:extLst>
          </p:cNvPr>
          <p:cNvSpPr txBox="1">
            <a:spLocks/>
          </p:cNvSpPr>
          <p:nvPr/>
        </p:nvSpPr>
        <p:spPr>
          <a:xfrm>
            <a:off x="324646" y="1386996"/>
            <a:ext cx="4400535" cy="463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Pavement Condition </a:t>
            </a:r>
            <a:r>
              <a:rPr lang="en-US" sz="2400" b="1" dirty="0">
                <a:solidFill>
                  <a:sysClr val="windowText" lastClr="000000"/>
                </a:solidFill>
              </a:rPr>
              <a:t>Rating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evaluate road health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PCR used by FHWA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Evaluate various distresses, their severity, and extent.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BE767-FF66-FA3E-4ABF-B88C2AA7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02" y="2932376"/>
            <a:ext cx="3443399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CBE5BC-58A7-2490-0B30-A6D027FE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5" y="4086633"/>
            <a:ext cx="3396954" cy="699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5394C0-94F6-AADC-F1D2-1C3305613F82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FDA000-8563-BA4F-1E75-70E9C98F21AA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4487CF-671B-724C-51D5-9E8587443878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00EBE9-F828-F9B7-07FE-F903CAFC0FC7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6E2D6-8F23-F737-FABE-B46217BCF7E2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6877D4-D236-CDAF-82D0-2A448EBA87BA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4DBCC11-12E1-4813-B46D-77D7FAD0C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1"/>
          <a:stretch/>
        </p:blipFill>
        <p:spPr>
          <a:xfrm>
            <a:off x="13814690" y="3541894"/>
            <a:ext cx="4397572" cy="23435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E51C1F-DA8B-4C26-857A-A87C1E76DA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2"/>
          <a:stretch/>
        </p:blipFill>
        <p:spPr>
          <a:xfrm>
            <a:off x="9846736" y="3541895"/>
            <a:ext cx="3809127" cy="234350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80A7808-4ECE-DCCB-776A-49EC77033508}"/>
              </a:ext>
            </a:extLst>
          </p:cNvPr>
          <p:cNvSpPr txBox="1">
            <a:spLocks/>
          </p:cNvSpPr>
          <p:nvPr/>
        </p:nvSpPr>
        <p:spPr>
          <a:xfrm>
            <a:off x="10061536" y="1488411"/>
            <a:ext cx="5486400" cy="354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Strategic Significance of PCR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Co-relation with Cost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Helpful for </a:t>
            </a:r>
            <a:r>
              <a:rPr lang="en-US" sz="2200" dirty="0">
                <a:solidFill>
                  <a:sysClr val="windowText" lastClr="000000"/>
                </a:solidFill>
              </a:rPr>
              <a:t>Resource Allocation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object 4">
            <a:extLst>
              <a:ext uri="{FF2B5EF4-FFF2-40B4-BE49-F238E27FC236}">
                <a16:creationId xmlns:a16="http://schemas.microsoft.com/office/drawing/2014/main" id="{746FEE30-4B90-DA44-28B1-6B07E8D01D13}"/>
              </a:ext>
            </a:extLst>
          </p:cNvPr>
          <p:cNvSpPr txBox="1"/>
          <p:nvPr/>
        </p:nvSpPr>
        <p:spPr>
          <a:xfrm>
            <a:off x="11838255" y="1420271"/>
            <a:ext cx="2472813" cy="285511"/>
          </a:xfrm>
          <a:prstGeom prst="rect">
            <a:avLst/>
          </a:prstGeom>
          <a:ln w="16764">
            <a:solidFill>
              <a:srgbClr val="000000"/>
            </a:solidFill>
          </a:ln>
        </p:spPr>
        <p:txBody>
          <a:bodyPr vert="horz" wrap="square" lIns="0" tIns="61452" rIns="0" bIns="0" rtlCol="0">
            <a:spAutoFit/>
          </a:bodyPr>
          <a:lstStyle/>
          <a:p>
            <a:pPr marL="313406">
              <a:spcBef>
                <a:spcPts val="484"/>
              </a:spcBef>
            </a:pPr>
            <a:r>
              <a:rPr sz="1452" b="1" spc="19" dirty="0">
                <a:latin typeface="Times New Roman"/>
                <a:cs typeface="Times New Roman"/>
              </a:rPr>
              <a:t>DECISION</a:t>
            </a:r>
            <a:r>
              <a:rPr sz="1452" b="1" spc="-39" dirty="0">
                <a:latin typeface="Times New Roman"/>
                <a:cs typeface="Times New Roman"/>
              </a:rPr>
              <a:t> </a:t>
            </a:r>
            <a:r>
              <a:rPr sz="1452" b="1" spc="39" dirty="0">
                <a:latin typeface="Times New Roman"/>
                <a:cs typeface="Times New Roman"/>
              </a:rPr>
              <a:t>MAKING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8918B096-2D3C-2042-D2CA-9FFFCE8B6087}"/>
              </a:ext>
            </a:extLst>
          </p:cNvPr>
          <p:cNvSpPr txBox="1"/>
          <p:nvPr/>
        </p:nvSpPr>
        <p:spPr>
          <a:xfrm>
            <a:off x="10094997" y="2184236"/>
            <a:ext cx="6105832" cy="284270"/>
          </a:xfrm>
          <a:prstGeom prst="rect">
            <a:avLst/>
          </a:prstGeom>
          <a:ln w="16764">
            <a:solidFill>
              <a:srgbClr val="000000"/>
            </a:solidFill>
          </a:ln>
        </p:spPr>
        <p:txBody>
          <a:bodyPr vert="horz" wrap="square" lIns="0" tIns="60223" rIns="0" bIns="0" rtlCol="0">
            <a:spAutoFit/>
          </a:bodyPr>
          <a:lstStyle/>
          <a:p>
            <a:pPr marL="207706">
              <a:spcBef>
                <a:spcPts val="474"/>
              </a:spcBef>
            </a:pPr>
            <a:r>
              <a:rPr sz="1452" b="1" spc="19" dirty="0">
                <a:latin typeface="Times New Roman"/>
                <a:cs typeface="Times New Roman"/>
              </a:rPr>
              <a:t>PRIORITIES, </a:t>
            </a:r>
            <a:r>
              <a:rPr sz="1452" b="1" spc="39" dirty="0">
                <a:latin typeface="Times New Roman"/>
                <a:cs typeface="Times New Roman"/>
              </a:rPr>
              <a:t>BUDGET </a:t>
            </a:r>
            <a:r>
              <a:rPr sz="1452" b="1" spc="29" dirty="0">
                <a:latin typeface="Times New Roman"/>
                <a:cs typeface="Times New Roman"/>
              </a:rPr>
              <a:t>NEEDS, </a:t>
            </a:r>
            <a:r>
              <a:rPr sz="1452" b="1" spc="39" dirty="0">
                <a:latin typeface="Times New Roman"/>
                <a:cs typeface="Times New Roman"/>
              </a:rPr>
              <a:t>PROGRAMS&amp; </a:t>
            </a:r>
            <a:r>
              <a:rPr sz="1452" b="1" spc="19" dirty="0">
                <a:latin typeface="Times New Roman"/>
                <a:cs typeface="Times New Roman"/>
              </a:rPr>
              <a:t>OPTIMIZATION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49" name="object 6">
            <a:extLst>
              <a:ext uri="{FF2B5EF4-FFF2-40B4-BE49-F238E27FC236}">
                <a16:creationId xmlns:a16="http://schemas.microsoft.com/office/drawing/2014/main" id="{D8B31148-9C5F-5232-9CB1-42F2CE4F6ACB}"/>
              </a:ext>
            </a:extLst>
          </p:cNvPr>
          <p:cNvGrpSpPr/>
          <p:nvPr/>
        </p:nvGrpSpPr>
        <p:grpSpPr>
          <a:xfrm>
            <a:off x="9622312" y="3030056"/>
            <a:ext cx="7159113" cy="3323301"/>
            <a:chOff x="104013" y="1565528"/>
            <a:chExt cx="3698875" cy="1717039"/>
          </a:xfrm>
        </p:grpSpPr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BD7AE1AA-4673-2FA0-9573-679374956ABA}"/>
                </a:ext>
              </a:extLst>
            </p:cNvPr>
            <p:cNvSpPr/>
            <p:nvPr/>
          </p:nvSpPr>
          <p:spPr>
            <a:xfrm>
              <a:off x="413892" y="1565529"/>
              <a:ext cx="676275" cy="683260"/>
            </a:xfrm>
            <a:custGeom>
              <a:avLst/>
              <a:gdLst/>
              <a:ahLst/>
              <a:cxnLst/>
              <a:rect l="l" t="t" r="r" b="b"/>
              <a:pathLst>
                <a:path w="676275" h="683260">
                  <a:moveTo>
                    <a:pt x="0" y="442594"/>
                  </a:moveTo>
                  <a:lnTo>
                    <a:pt x="0" y="683260"/>
                  </a:lnTo>
                </a:path>
                <a:path w="676275" h="683260">
                  <a:moveTo>
                    <a:pt x="676275" y="0"/>
                  </a:moveTo>
                  <a:lnTo>
                    <a:pt x="676275" y="24003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CA624498-8C8D-5C16-9ABD-6074A5A7A519}"/>
                </a:ext>
              </a:extLst>
            </p:cNvPr>
            <p:cNvSpPr/>
            <p:nvPr/>
          </p:nvSpPr>
          <p:spPr>
            <a:xfrm>
              <a:off x="1241298" y="1786509"/>
              <a:ext cx="1275715" cy="240665"/>
            </a:xfrm>
            <a:custGeom>
              <a:avLst/>
              <a:gdLst/>
              <a:ahLst/>
              <a:cxnLst/>
              <a:rect l="l" t="t" r="r" b="b"/>
              <a:pathLst>
                <a:path w="1275714" h="240664">
                  <a:moveTo>
                    <a:pt x="0" y="0"/>
                  </a:moveTo>
                  <a:lnTo>
                    <a:pt x="0" y="240664"/>
                  </a:lnTo>
                </a:path>
                <a:path w="1275714" h="240664">
                  <a:moveTo>
                    <a:pt x="1275714" y="0"/>
                  </a:moveTo>
                  <a:lnTo>
                    <a:pt x="1275714" y="240664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72EFB340-2AB3-9FF5-384C-6A88EFAD643D}"/>
                </a:ext>
              </a:extLst>
            </p:cNvPr>
            <p:cNvSpPr/>
            <p:nvPr/>
          </p:nvSpPr>
          <p:spPr>
            <a:xfrm>
              <a:off x="104013" y="1796034"/>
              <a:ext cx="3098800" cy="1274445"/>
            </a:xfrm>
            <a:custGeom>
              <a:avLst/>
              <a:gdLst/>
              <a:ahLst/>
              <a:cxnLst/>
              <a:rect l="l" t="t" r="r" b="b"/>
              <a:pathLst>
                <a:path w="3098800" h="1274445">
                  <a:moveTo>
                    <a:pt x="976630" y="0"/>
                  </a:moveTo>
                  <a:lnTo>
                    <a:pt x="2451100" y="0"/>
                  </a:lnTo>
                </a:path>
                <a:path w="3098800" h="1274445">
                  <a:moveTo>
                    <a:pt x="300355" y="221614"/>
                  </a:moveTo>
                  <a:lnTo>
                    <a:pt x="2451100" y="221614"/>
                  </a:lnTo>
                </a:path>
                <a:path w="3098800" h="1274445">
                  <a:moveTo>
                    <a:pt x="686435" y="433705"/>
                  </a:moveTo>
                  <a:lnTo>
                    <a:pt x="686435" y="1264920"/>
                  </a:lnTo>
                </a:path>
                <a:path w="3098800" h="1274445">
                  <a:moveTo>
                    <a:pt x="911225" y="433705"/>
                  </a:moveTo>
                  <a:lnTo>
                    <a:pt x="911225" y="1264920"/>
                  </a:lnTo>
                </a:path>
                <a:path w="3098800" h="1274445">
                  <a:moveTo>
                    <a:pt x="1362075" y="433705"/>
                  </a:moveTo>
                  <a:lnTo>
                    <a:pt x="1362075" y="1264920"/>
                  </a:lnTo>
                </a:path>
                <a:path w="3098800" h="1274445">
                  <a:moveTo>
                    <a:pt x="1587500" y="433705"/>
                  </a:moveTo>
                  <a:lnTo>
                    <a:pt x="1587500" y="1264920"/>
                  </a:lnTo>
                </a:path>
                <a:path w="3098800" h="1274445">
                  <a:moveTo>
                    <a:pt x="2113279" y="433705"/>
                  </a:moveTo>
                  <a:lnTo>
                    <a:pt x="2113279" y="1274445"/>
                  </a:lnTo>
                </a:path>
                <a:path w="3098800" h="1274445">
                  <a:moveTo>
                    <a:pt x="2338704" y="433705"/>
                  </a:moveTo>
                  <a:lnTo>
                    <a:pt x="2338704" y="1274445"/>
                  </a:lnTo>
                </a:path>
                <a:path w="3098800" h="1274445">
                  <a:moveTo>
                    <a:pt x="2863850" y="433705"/>
                  </a:moveTo>
                  <a:lnTo>
                    <a:pt x="2863850" y="1264920"/>
                  </a:lnTo>
                </a:path>
                <a:path w="3098800" h="1274445">
                  <a:moveTo>
                    <a:pt x="3089275" y="433705"/>
                  </a:moveTo>
                  <a:lnTo>
                    <a:pt x="3089275" y="1264920"/>
                  </a:lnTo>
                </a:path>
                <a:path w="3098800" h="1274445">
                  <a:moveTo>
                    <a:pt x="300355" y="443230"/>
                  </a:moveTo>
                  <a:lnTo>
                    <a:pt x="3098800" y="443230"/>
                  </a:lnTo>
                </a:path>
                <a:path w="3098800" h="1274445">
                  <a:moveTo>
                    <a:pt x="0" y="1255395"/>
                  </a:moveTo>
                  <a:lnTo>
                    <a:pt x="686435" y="1255395"/>
                  </a:lnTo>
                </a:path>
                <a:path w="3098800" h="1274445">
                  <a:moveTo>
                    <a:pt x="686435" y="1255395"/>
                  </a:moveTo>
                  <a:lnTo>
                    <a:pt x="2103754" y="12553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83899846-F066-2A75-9699-9CE4667B177E}"/>
                </a:ext>
              </a:extLst>
            </p:cNvPr>
            <p:cNvSpPr/>
            <p:nvPr/>
          </p:nvSpPr>
          <p:spPr>
            <a:xfrm>
              <a:off x="2207767" y="3051429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47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55" name="object 11">
              <a:extLst>
                <a:ext uri="{FF2B5EF4-FFF2-40B4-BE49-F238E27FC236}">
                  <a16:creationId xmlns:a16="http://schemas.microsoft.com/office/drawing/2014/main" id="{56137987-0EC3-C001-2256-846659BBA0AC}"/>
                </a:ext>
              </a:extLst>
            </p:cNvPr>
            <p:cNvSpPr/>
            <p:nvPr/>
          </p:nvSpPr>
          <p:spPr>
            <a:xfrm>
              <a:off x="104013" y="1565528"/>
              <a:ext cx="3698875" cy="1717039"/>
            </a:xfrm>
            <a:custGeom>
              <a:avLst/>
              <a:gdLst/>
              <a:ahLst/>
              <a:cxnLst/>
              <a:rect l="l" t="t" r="r" b="b"/>
              <a:pathLst>
                <a:path w="3698875" h="1717039">
                  <a:moveTo>
                    <a:pt x="2348229" y="1485900"/>
                  </a:moveTo>
                  <a:lnTo>
                    <a:pt x="3698875" y="1485900"/>
                  </a:lnTo>
                </a:path>
                <a:path w="3698875" h="1717039">
                  <a:moveTo>
                    <a:pt x="9525" y="1476375"/>
                  </a:moveTo>
                  <a:lnTo>
                    <a:pt x="9525" y="1717039"/>
                  </a:lnTo>
                </a:path>
                <a:path w="3698875" h="1717039">
                  <a:moveTo>
                    <a:pt x="3689350" y="1476375"/>
                  </a:moveTo>
                  <a:lnTo>
                    <a:pt x="3689350" y="1717039"/>
                  </a:lnTo>
                </a:path>
                <a:path w="3698875" h="1717039">
                  <a:moveTo>
                    <a:pt x="2638425" y="0"/>
                  </a:moveTo>
                  <a:lnTo>
                    <a:pt x="2638425" y="230505"/>
                  </a:lnTo>
                </a:path>
                <a:path w="3698875" h="1717039">
                  <a:moveTo>
                    <a:pt x="976630" y="9525"/>
                  </a:moveTo>
                  <a:lnTo>
                    <a:pt x="2647950" y="9525"/>
                  </a:lnTo>
                </a:path>
                <a:path w="3698875" h="1717039">
                  <a:moveTo>
                    <a:pt x="0" y="1707514"/>
                  </a:moveTo>
                  <a:lnTo>
                    <a:pt x="3698875" y="1707514"/>
                  </a:lnTo>
                </a:path>
                <a:path w="3698875" h="1717039">
                  <a:moveTo>
                    <a:pt x="3463925" y="452119"/>
                  </a:moveTo>
                  <a:lnTo>
                    <a:pt x="3463925" y="67373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 dirty="0"/>
            </a:p>
          </p:txBody>
        </p:sp>
      </p:grpSp>
      <p:sp>
        <p:nvSpPr>
          <p:cNvPr id="56" name="object 12">
            <a:extLst>
              <a:ext uri="{FF2B5EF4-FFF2-40B4-BE49-F238E27FC236}">
                <a16:creationId xmlns:a16="http://schemas.microsoft.com/office/drawing/2014/main" id="{C98D6DB2-AEA6-35EC-8077-1E131353500C}"/>
              </a:ext>
            </a:extLst>
          </p:cNvPr>
          <p:cNvSpPr txBox="1"/>
          <p:nvPr/>
        </p:nvSpPr>
        <p:spPr>
          <a:xfrm>
            <a:off x="11782211" y="3087329"/>
            <a:ext cx="2708787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24581">
              <a:spcBef>
                <a:spcPts val="203"/>
              </a:spcBef>
            </a:pPr>
            <a:r>
              <a:rPr sz="1452" b="1" spc="29" dirty="0">
                <a:latin typeface="Times New Roman"/>
                <a:cs typeface="Times New Roman"/>
              </a:rPr>
              <a:t>PAVEMENT</a:t>
            </a:r>
            <a:r>
              <a:rPr sz="1452" b="1" spc="-87" dirty="0">
                <a:latin typeface="Times New Roman"/>
                <a:cs typeface="Times New Roman"/>
              </a:rPr>
              <a:t> </a:t>
            </a:r>
            <a:r>
              <a:rPr sz="1452" b="1" spc="39" dirty="0">
                <a:latin typeface="Times New Roman"/>
                <a:cs typeface="Times New Roman"/>
              </a:rPr>
              <a:t>PERFORMANCE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57" name="object 13">
            <a:extLst>
              <a:ext uri="{FF2B5EF4-FFF2-40B4-BE49-F238E27FC236}">
                <a16:creationId xmlns:a16="http://schemas.microsoft.com/office/drawing/2014/main" id="{158C4A3F-0EAA-5824-DF65-3CB8E2209369}"/>
              </a:ext>
            </a:extLst>
          </p:cNvPr>
          <p:cNvSpPr txBox="1"/>
          <p:nvPr/>
        </p:nvSpPr>
        <p:spPr>
          <a:xfrm>
            <a:off x="11602775" y="3943965"/>
            <a:ext cx="3334365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24581">
              <a:spcBef>
                <a:spcPts val="203"/>
              </a:spcBef>
            </a:pP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PAVEMENT CONDITION</a:t>
            </a:r>
            <a:r>
              <a:rPr sz="1452" b="1" spc="-106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ANALYSIS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485AC080-F896-7814-97B4-627981525376}"/>
              </a:ext>
            </a:extLst>
          </p:cNvPr>
          <p:cNvSpPr txBox="1"/>
          <p:nvPr/>
        </p:nvSpPr>
        <p:spPr>
          <a:xfrm>
            <a:off x="10938682" y="4907481"/>
            <a:ext cx="223459" cy="512506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-19" dirty="0">
                <a:latin typeface="Times New Roman"/>
                <a:cs typeface="Times New Roman"/>
              </a:rPr>
              <a:t>R</a:t>
            </a:r>
            <a:r>
              <a:rPr sz="1452" b="1" spc="10" dirty="0">
                <a:latin typeface="Times New Roman"/>
                <a:cs typeface="Times New Roman"/>
              </a:rPr>
              <a:t>I</a:t>
            </a:r>
            <a:r>
              <a:rPr sz="1452" b="1" spc="-19" dirty="0">
                <a:latin typeface="Times New Roman"/>
                <a:cs typeface="Times New Roman"/>
              </a:rPr>
              <a:t>D</a:t>
            </a:r>
            <a:r>
              <a:rPr sz="1452" b="1" dirty="0">
                <a:latin typeface="Times New Roman"/>
                <a:cs typeface="Times New Roman"/>
              </a:rPr>
              <a:t>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6CC9F5F9-FC3A-E19A-1090-CAB1DD1EDFA1}"/>
              </a:ext>
            </a:extLst>
          </p:cNvPr>
          <p:cNvSpPr txBox="1"/>
          <p:nvPr/>
        </p:nvSpPr>
        <p:spPr>
          <a:xfrm>
            <a:off x="12246619" y="4626587"/>
            <a:ext cx="223459" cy="994287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29" dirty="0">
                <a:latin typeface="Times New Roman"/>
                <a:cs typeface="Times New Roman"/>
              </a:rPr>
              <a:t>F</a:t>
            </a:r>
            <a:r>
              <a:rPr sz="1452" b="1" spc="10" dirty="0">
                <a:latin typeface="Times New Roman"/>
                <a:cs typeface="Times New Roman"/>
              </a:rPr>
              <a:t>R</a:t>
            </a:r>
            <a:r>
              <a:rPr sz="1452" b="1" spc="29" dirty="0">
                <a:latin typeface="Times New Roman"/>
                <a:cs typeface="Times New Roman"/>
              </a:rPr>
              <a:t>I</a:t>
            </a:r>
            <a:r>
              <a:rPr sz="1452" b="1" spc="10" dirty="0">
                <a:latin typeface="Times New Roman"/>
                <a:cs typeface="Times New Roman"/>
              </a:rPr>
              <a:t>C</a:t>
            </a:r>
            <a:r>
              <a:rPr sz="1452" b="1" spc="19" dirty="0">
                <a:latin typeface="Times New Roman"/>
                <a:cs typeface="Times New Roman"/>
              </a:rPr>
              <a:t>T</a:t>
            </a:r>
            <a:r>
              <a:rPr sz="1452" b="1" spc="10" dirty="0">
                <a:latin typeface="Times New Roman"/>
                <a:cs typeface="Times New Roman"/>
              </a:rPr>
              <a:t>I</a:t>
            </a:r>
            <a:r>
              <a:rPr sz="1452" b="1" dirty="0">
                <a:latin typeface="Times New Roman"/>
                <a:cs typeface="Times New Roman"/>
              </a:rPr>
              <a:t>ON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976D4260-03FC-1DA6-34FD-0769E0F54F03}"/>
              </a:ext>
            </a:extLst>
          </p:cNvPr>
          <p:cNvSpPr txBox="1"/>
          <p:nvPr/>
        </p:nvSpPr>
        <p:spPr>
          <a:xfrm>
            <a:off x="13700809" y="4513344"/>
            <a:ext cx="223459" cy="1208139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10" dirty="0">
                <a:latin typeface="Times New Roman"/>
                <a:cs typeface="Times New Roman"/>
              </a:rPr>
              <a:t>STRUCTURE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9AFB7BE3-DA14-8FA9-65A8-8A19A0F3AEEA}"/>
              </a:ext>
            </a:extLst>
          </p:cNvPr>
          <p:cNvSpPr txBox="1"/>
          <p:nvPr/>
        </p:nvSpPr>
        <p:spPr>
          <a:xfrm>
            <a:off x="15153772" y="4645458"/>
            <a:ext cx="223459" cy="961103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10" dirty="0">
                <a:solidFill>
                  <a:srgbClr val="C00000"/>
                </a:solidFill>
                <a:latin typeface="Times New Roman"/>
                <a:cs typeface="Times New Roman"/>
              </a:rPr>
              <a:t>DISTRESS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B34E206A-3A6A-D5A0-98DC-67FEA00D2B17}"/>
              </a:ext>
            </a:extLst>
          </p:cNvPr>
          <p:cNvSpPr txBox="1"/>
          <p:nvPr/>
        </p:nvSpPr>
        <p:spPr>
          <a:xfrm>
            <a:off x="9659181" y="5943846"/>
            <a:ext cx="7085371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1359321">
              <a:spcBef>
                <a:spcPts val="203"/>
              </a:spcBef>
            </a:pP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PAVEMENT CONDITION </a:t>
            </a:r>
            <a:r>
              <a:rPr sz="1452" b="1" dirty="0">
                <a:solidFill>
                  <a:srgbClr val="C00000"/>
                </a:solidFill>
                <a:latin typeface="Times New Roman"/>
                <a:cs typeface="Times New Roman"/>
              </a:rPr>
              <a:t>–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DATA</a:t>
            </a:r>
            <a:r>
              <a:rPr sz="1452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COLLECTION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grpSp>
        <p:nvGrpSpPr>
          <p:cNvPr id="63" name="object 19">
            <a:extLst>
              <a:ext uri="{FF2B5EF4-FFF2-40B4-BE49-F238E27FC236}">
                <a16:creationId xmlns:a16="http://schemas.microsoft.com/office/drawing/2014/main" id="{A3F5AB35-9626-28D5-CEEF-8C6505A16337}"/>
              </a:ext>
            </a:extLst>
          </p:cNvPr>
          <p:cNvGrpSpPr/>
          <p:nvPr/>
        </p:nvGrpSpPr>
        <p:grpSpPr>
          <a:xfrm>
            <a:off x="12113683" y="1389299"/>
            <a:ext cx="5288526" cy="5008306"/>
            <a:chOff x="1391221" y="717804"/>
            <a:chExt cx="2732405" cy="2587625"/>
          </a:xfrm>
        </p:grpSpPr>
        <p:sp>
          <p:nvSpPr>
            <p:cNvPr id="64" name="object 20">
              <a:extLst>
                <a:ext uri="{FF2B5EF4-FFF2-40B4-BE49-F238E27FC236}">
                  <a16:creationId xmlns:a16="http://schemas.microsoft.com/office/drawing/2014/main" id="{852EAD70-DCFF-6D7F-AD3C-E127BBA51CDC}"/>
                </a:ext>
              </a:extLst>
            </p:cNvPr>
            <p:cNvSpPr/>
            <p:nvPr/>
          </p:nvSpPr>
          <p:spPr>
            <a:xfrm>
              <a:off x="1399031" y="1360932"/>
              <a:ext cx="975359" cy="2225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65" name="object 21">
              <a:extLst>
                <a:ext uri="{FF2B5EF4-FFF2-40B4-BE49-F238E27FC236}">
                  <a16:creationId xmlns:a16="http://schemas.microsoft.com/office/drawing/2014/main" id="{254D27D1-98CC-57A8-8841-26C338EB551E}"/>
                </a:ext>
              </a:extLst>
            </p:cNvPr>
            <p:cNvSpPr/>
            <p:nvPr/>
          </p:nvSpPr>
          <p:spPr>
            <a:xfrm>
              <a:off x="1399793" y="1361694"/>
              <a:ext cx="976630" cy="222250"/>
            </a:xfrm>
            <a:custGeom>
              <a:avLst/>
              <a:gdLst/>
              <a:ahLst/>
              <a:cxnLst/>
              <a:rect l="l" t="t" r="r" b="b"/>
              <a:pathLst>
                <a:path w="976630" h="222250">
                  <a:moveTo>
                    <a:pt x="487806" y="0"/>
                  </a:moveTo>
                  <a:lnTo>
                    <a:pt x="0" y="221995"/>
                  </a:lnTo>
                  <a:lnTo>
                    <a:pt x="976376" y="221995"/>
                  </a:lnTo>
                  <a:lnTo>
                    <a:pt x="487806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66" name="object 22">
              <a:extLst>
                <a:ext uri="{FF2B5EF4-FFF2-40B4-BE49-F238E27FC236}">
                  <a16:creationId xmlns:a16="http://schemas.microsoft.com/office/drawing/2014/main" id="{CF68566F-182B-55C5-8EDE-90EFAF974812}"/>
                </a:ext>
              </a:extLst>
            </p:cNvPr>
            <p:cNvSpPr/>
            <p:nvPr/>
          </p:nvSpPr>
          <p:spPr>
            <a:xfrm>
              <a:off x="1491995" y="975360"/>
              <a:ext cx="745235" cy="1463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CC7B340F-6F8F-1AC8-00CF-569C79DF2380}"/>
                </a:ext>
              </a:extLst>
            </p:cNvPr>
            <p:cNvSpPr/>
            <p:nvPr/>
          </p:nvSpPr>
          <p:spPr>
            <a:xfrm>
              <a:off x="1486661" y="976122"/>
              <a:ext cx="751840" cy="146050"/>
            </a:xfrm>
            <a:custGeom>
              <a:avLst/>
              <a:gdLst/>
              <a:ahLst/>
              <a:cxnLst/>
              <a:rect l="l" t="t" r="r" b="b"/>
              <a:pathLst>
                <a:path w="751839" h="146050">
                  <a:moveTo>
                    <a:pt x="376047" y="0"/>
                  </a:moveTo>
                  <a:lnTo>
                    <a:pt x="0" y="146050"/>
                  </a:lnTo>
                  <a:lnTo>
                    <a:pt x="751332" y="146050"/>
                  </a:lnTo>
                  <a:lnTo>
                    <a:pt x="376047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68" name="object 24">
              <a:extLst>
                <a:ext uri="{FF2B5EF4-FFF2-40B4-BE49-F238E27FC236}">
                  <a16:creationId xmlns:a16="http://schemas.microsoft.com/office/drawing/2014/main" id="{77A36569-BC2F-3C7E-A67B-D26A6C6F568C}"/>
                </a:ext>
              </a:extLst>
            </p:cNvPr>
            <p:cNvSpPr/>
            <p:nvPr/>
          </p:nvSpPr>
          <p:spPr>
            <a:xfrm>
              <a:off x="3848100" y="717803"/>
              <a:ext cx="275590" cy="2587625"/>
            </a:xfrm>
            <a:custGeom>
              <a:avLst/>
              <a:gdLst/>
              <a:ahLst/>
              <a:cxnLst/>
              <a:rect l="l" t="t" r="r" b="b"/>
              <a:pathLst>
                <a:path w="275589" h="2587625">
                  <a:moveTo>
                    <a:pt x="275336" y="1289050"/>
                  </a:moveTo>
                  <a:lnTo>
                    <a:pt x="271526" y="1286002"/>
                  </a:lnTo>
                  <a:lnTo>
                    <a:pt x="267716" y="1286002"/>
                  </a:lnTo>
                  <a:lnTo>
                    <a:pt x="254000" y="1285240"/>
                  </a:lnTo>
                  <a:lnTo>
                    <a:pt x="241046" y="1285240"/>
                  </a:lnTo>
                  <a:lnTo>
                    <a:pt x="207645" y="1283208"/>
                  </a:lnTo>
                  <a:lnTo>
                    <a:pt x="191135" y="1281811"/>
                  </a:lnTo>
                  <a:lnTo>
                    <a:pt x="166243" y="1277620"/>
                  </a:lnTo>
                  <a:lnTo>
                    <a:pt x="158623" y="1276096"/>
                  </a:lnTo>
                  <a:lnTo>
                    <a:pt x="152781" y="1275334"/>
                  </a:lnTo>
                  <a:lnTo>
                    <a:pt x="147701" y="1272794"/>
                  </a:lnTo>
                  <a:lnTo>
                    <a:pt x="144526" y="1271524"/>
                  </a:lnTo>
                  <a:lnTo>
                    <a:pt x="142621" y="1270762"/>
                  </a:lnTo>
                  <a:lnTo>
                    <a:pt x="141859" y="1270000"/>
                  </a:lnTo>
                  <a:lnTo>
                    <a:pt x="141859" y="1268476"/>
                  </a:lnTo>
                  <a:lnTo>
                    <a:pt x="141859" y="32766"/>
                  </a:lnTo>
                  <a:lnTo>
                    <a:pt x="141859" y="30480"/>
                  </a:lnTo>
                  <a:lnTo>
                    <a:pt x="141859" y="28956"/>
                  </a:lnTo>
                  <a:lnTo>
                    <a:pt x="141097" y="27432"/>
                  </a:lnTo>
                  <a:lnTo>
                    <a:pt x="141097" y="25908"/>
                  </a:lnTo>
                  <a:lnTo>
                    <a:pt x="140335" y="25146"/>
                  </a:lnTo>
                  <a:lnTo>
                    <a:pt x="140335" y="24384"/>
                  </a:lnTo>
                  <a:lnTo>
                    <a:pt x="139573" y="23622"/>
                  </a:lnTo>
                  <a:lnTo>
                    <a:pt x="139573" y="22860"/>
                  </a:lnTo>
                  <a:lnTo>
                    <a:pt x="135763" y="19050"/>
                  </a:lnTo>
                  <a:lnTo>
                    <a:pt x="110109" y="9398"/>
                  </a:lnTo>
                  <a:lnTo>
                    <a:pt x="76200" y="3937"/>
                  </a:lnTo>
                  <a:lnTo>
                    <a:pt x="41656" y="1143"/>
                  </a:lnTo>
                  <a:lnTo>
                    <a:pt x="13716" y="0"/>
                  </a:lnTo>
                  <a:lnTo>
                    <a:pt x="762" y="0"/>
                  </a:lnTo>
                  <a:lnTo>
                    <a:pt x="0" y="16002"/>
                  </a:lnTo>
                  <a:lnTo>
                    <a:pt x="26670" y="16002"/>
                  </a:lnTo>
                  <a:lnTo>
                    <a:pt x="43561" y="16891"/>
                  </a:lnTo>
                  <a:lnTo>
                    <a:pt x="93853" y="22098"/>
                  </a:lnTo>
                  <a:lnTo>
                    <a:pt x="109093" y="25908"/>
                  </a:lnTo>
                  <a:lnTo>
                    <a:pt x="114554" y="26924"/>
                  </a:lnTo>
                  <a:lnTo>
                    <a:pt x="120777" y="28575"/>
                  </a:lnTo>
                  <a:lnTo>
                    <a:pt x="125857" y="31242"/>
                  </a:lnTo>
                  <a:lnTo>
                    <a:pt x="126619" y="32004"/>
                  </a:lnTo>
                  <a:lnTo>
                    <a:pt x="126619" y="32766"/>
                  </a:lnTo>
                  <a:lnTo>
                    <a:pt x="125857" y="31242"/>
                  </a:lnTo>
                  <a:lnTo>
                    <a:pt x="125857" y="32004"/>
                  </a:lnTo>
                  <a:lnTo>
                    <a:pt x="125857" y="1273810"/>
                  </a:lnTo>
                  <a:lnTo>
                    <a:pt x="126619" y="1274572"/>
                  </a:lnTo>
                  <a:lnTo>
                    <a:pt x="126619" y="1275334"/>
                  </a:lnTo>
                  <a:lnTo>
                    <a:pt x="127381" y="1276858"/>
                  </a:lnTo>
                  <a:lnTo>
                    <a:pt x="127381" y="1277620"/>
                  </a:lnTo>
                  <a:lnTo>
                    <a:pt x="128143" y="1278382"/>
                  </a:lnTo>
                  <a:lnTo>
                    <a:pt x="128905" y="1279906"/>
                  </a:lnTo>
                  <a:lnTo>
                    <a:pt x="129667" y="1279906"/>
                  </a:lnTo>
                  <a:lnTo>
                    <a:pt x="129667" y="1280668"/>
                  </a:lnTo>
                  <a:lnTo>
                    <a:pt x="154432" y="1291717"/>
                  </a:lnTo>
                  <a:lnTo>
                    <a:pt x="166116" y="1293622"/>
                  </a:lnTo>
                  <a:lnTo>
                    <a:pt x="156464" y="1295146"/>
                  </a:lnTo>
                  <a:lnTo>
                    <a:pt x="131953" y="1305052"/>
                  </a:lnTo>
                  <a:lnTo>
                    <a:pt x="129667" y="1306576"/>
                  </a:lnTo>
                  <a:lnTo>
                    <a:pt x="129667" y="1307338"/>
                  </a:lnTo>
                  <a:lnTo>
                    <a:pt x="128905" y="1307338"/>
                  </a:lnTo>
                  <a:lnTo>
                    <a:pt x="128143" y="1308862"/>
                  </a:lnTo>
                  <a:lnTo>
                    <a:pt x="127381" y="1309624"/>
                  </a:lnTo>
                  <a:lnTo>
                    <a:pt x="127381" y="1310386"/>
                  </a:lnTo>
                  <a:lnTo>
                    <a:pt x="126619" y="1311910"/>
                  </a:lnTo>
                  <a:lnTo>
                    <a:pt x="126619" y="1312672"/>
                  </a:lnTo>
                  <a:lnTo>
                    <a:pt x="125857" y="1313434"/>
                  </a:lnTo>
                  <a:lnTo>
                    <a:pt x="125857" y="2555240"/>
                  </a:lnTo>
                  <a:lnTo>
                    <a:pt x="125857" y="2556002"/>
                  </a:lnTo>
                  <a:lnTo>
                    <a:pt x="125095" y="2556002"/>
                  </a:lnTo>
                  <a:lnTo>
                    <a:pt x="100076" y="2564003"/>
                  </a:lnTo>
                  <a:lnTo>
                    <a:pt x="70358" y="2568194"/>
                  </a:lnTo>
                  <a:lnTo>
                    <a:pt x="40259" y="2570226"/>
                  </a:lnTo>
                  <a:lnTo>
                    <a:pt x="13716" y="2571242"/>
                  </a:lnTo>
                  <a:lnTo>
                    <a:pt x="0" y="2571242"/>
                  </a:lnTo>
                  <a:lnTo>
                    <a:pt x="762" y="2587244"/>
                  </a:lnTo>
                  <a:lnTo>
                    <a:pt x="14478" y="2587244"/>
                  </a:lnTo>
                  <a:lnTo>
                    <a:pt x="42037" y="2586050"/>
                  </a:lnTo>
                  <a:lnTo>
                    <a:pt x="77216" y="2583243"/>
                  </a:lnTo>
                  <a:lnTo>
                    <a:pt x="111633" y="2577477"/>
                  </a:lnTo>
                  <a:lnTo>
                    <a:pt x="136525" y="2567432"/>
                  </a:lnTo>
                  <a:lnTo>
                    <a:pt x="139573" y="2564384"/>
                  </a:lnTo>
                  <a:lnTo>
                    <a:pt x="139573" y="2563622"/>
                  </a:lnTo>
                  <a:lnTo>
                    <a:pt x="140335" y="2562860"/>
                  </a:lnTo>
                  <a:lnTo>
                    <a:pt x="140335" y="2562098"/>
                  </a:lnTo>
                  <a:lnTo>
                    <a:pt x="141097" y="2561336"/>
                  </a:lnTo>
                  <a:lnTo>
                    <a:pt x="141097" y="2559812"/>
                  </a:lnTo>
                  <a:lnTo>
                    <a:pt x="141859" y="2558288"/>
                  </a:lnTo>
                  <a:lnTo>
                    <a:pt x="141859" y="2556764"/>
                  </a:lnTo>
                  <a:lnTo>
                    <a:pt x="141859" y="2555240"/>
                  </a:lnTo>
                  <a:lnTo>
                    <a:pt x="141859" y="2554478"/>
                  </a:lnTo>
                  <a:lnTo>
                    <a:pt x="141859" y="1318768"/>
                  </a:lnTo>
                  <a:lnTo>
                    <a:pt x="141859" y="1317244"/>
                  </a:lnTo>
                  <a:lnTo>
                    <a:pt x="146558" y="1315720"/>
                  </a:lnTo>
                  <a:lnTo>
                    <a:pt x="166497" y="1309370"/>
                  </a:lnTo>
                  <a:lnTo>
                    <a:pt x="196850" y="1304925"/>
                  </a:lnTo>
                  <a:lnTo>
                    <a:pt x="227584" y="1302766"/>
                  </a:lnTo>
                  <a:lnTo>
                    <a:pt x="254000" y="1302004"/>
                  </a:lnTo>
                  <a:lnTo>
                    <a:pt x="267716" y="1301242"/>
                  </a:lnTo>
                  <a:lnTo>
                    <a:pt x="271526" y="1301242"/>
                  </a:lnTo>
                  <a:lnTo>
                    <a:pt x="275336" y="1298194"/>
                  </a:lnTo>
                  <a:lnTo>
                    <a:pt x="275336" y="128905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 sz="3484"/>
            </a:p>
          </p:txBody>
        </p:sp>
      </p:grpSp>
      <p:sp>
        <p:nvSpPr>
          <p:cNvPr id="69" name="object 25">
            <a:extLst>
              <a:ext uri="{FF2B5EF4-FFF2-40B4-BE49-F238E27FC236}">
                <a16:creationId xmlns:a16="http://schemas.microsoft.com/office/drawing/2014/main" id="{31EC6A22-1D58-3F12-CE6F-04AC22E97C94}"/>
              </a:ext>
            </a:extLst>
          </p:cNvPr>
          <p:cNvSpPr txBox="1"/>
          <p:nvPr/>
        </p:nvSpPr>
        <p:spPr>
          <a:xfrm>
            <a:off x="17524004" y="3674807"/>
            <a:ext cx="688258" cy="382291"/>
          </a:xfrm>
          <a:prstGeom prst="rect">
            <a:avLst/>
          </a:prstGeom>
        </p:spPr>
        <p:txBody>
          <a:bodyPr vert="horz" wrap="square" lIns="0" tIns="24581" rIns="0" bIns="0" rtlCol="0">
            <a:spAutoFit/>
          </a:bodyPr>
          <a:lstStyle/>
          <a:p>
            <a:pPr marL="24581">
              <a:spcBef>
                <a:spcPts val="194"/>
              </a:spcBef>
            </a:pPr>
            <a:r>
              <a:rPr sz="2323" b="1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323" b="1" spc="-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323" b="1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32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151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7872" y="1420271"/>
            <a:ext cx="2472813" cy="285511"/>
          </a:xfrm>
          <a:prstGeom prst="rect">
            <a:avLst/>
          </a:prstGeom>
          <a:ln w="16764">
            <a:solidFill>
              <a:srgbClr val="000000"/>
            </a:solidFill>
          </a:ln>
        </p:spPr>
        <p:txBody>
          <a:bodyPr vert="horz" wrap="square" lIns="0" tIns="61452" rIns="0" bIns="0" rtlCol="0">
            <a:spAutoFit/>
          </a:bodyPr>
          <a:lstStyle/>
          <a:p>
            <a:pPr marL="313406">
              <a:spcBef>
                <a:spcPts val="484"/>
              </a:spcBef>
            </a:pPr>
            <a:r>
              <a:rPr sz="1452" b="1" spc="19" dirty="0">
                <a:latin typeface="Times New Roman"/>
                <a:cs typeface="Times New Roman"/>
              </a:rPr>
              <a:t>DECISION</a:t>
            </a:r>
            <a:r>
              <a:rPr sz="1452" b="1" spc="-39" dirty="0">
                <a:latin typeface="Times New Roman"/>
                <a:cs typeface="Times New Roman"/>
              </a:rPr>
              <a:t> </a:t>
            </a:r>
            <a:r>
              <a:rPr sz="1452" b="1" spc="39" dirty="0">
                <a:latin typeface="Times New Roman"/>
                <a:cs typeface="Times New Roman"/>
              </a:rPr>
              <a:t>MAKING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614" y="2184236"/>
            <a:ext cx="6105832" cy="284270"/>
          </a:xfrm>
          <a:prstGeom prst="rect">
            <a:avLst/>
          </a:prstGeom>
          <a:ln w="16764">
            <a:solidFill>
              <a:srgbClr val="000000"/>
            </a:solidFill>
          </a:ln>
        </p:spPr>
        <p:txBody>
          <a:bodyPr vert="horz" wrap="square" lIns="0" tIns="60223" rIns="0" bIns="0" rtlCol="0">
            <a:spAutoFit/>
          </a:bodyPr>
          <a:lstStyle/>
          <a:p>
            <a:pPr marL="207706">
              <a:spcBef>
                <a:spcPts val="474"/>
              </a:spcBef>
            </a:pPr>
            <a:r>
              <a:rPr sz="1452" b="1" spc="19" dirty="0">
                <a:latin typeface="Times New Roman"/>
                <a:cs typeface="Times New Roman"/>
              </a:rPr>
              <a:t>PRIORITIES, </a:t>
            </a:r>
            <a:r>
              <a:rPr sz="1452" b="1" spc="39" dirty="0">
                <a:latin typeface="Times New Roman"/>
                <a:cs typeface="Times New Roman"/>
              </a:rPr>
              <a:t>BUDGET </a:t>
            </a:r>
            <a:r>
              <a:rPr sz="1452" b="1" spc="29" dirty="0">
                <a:latin typeface="Times New Roman"/>
                <a:cs typeface="Times New Roman"/>
              </a:rPr>
              <a:t>NEEDS, </a:t>
            </a:r>
            <a:r>
              <a:rPr sz="1452" b="1" spc="39" dirty="0">
                <a:latin typeface="Times New Roman"/>
                <a:cs typeface="Times New Roman"/>
              </a:rPr>
              <a:t>PROGRAMS&amp; </a:t>
            </a:r>
            <a:r>
              <a:rPr sz="1452" b="1" spc="19" dirty="0">
                <a:latin typeface="Times New Roman"/>
                <a:cs typeface="Times New Roman"/>
              </a:rPr>
              <a:t>OPTIMIZATION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929" y="3030056"/>
            <a:ext cx="7159113" cy="3323301"/>
            <a:chOff x="104013" y="1565528"/>
            <a:chExt cx="3698875" cy="1717039"/>
          </a:xfrm>
        </p:grpSpPr>
        <p:sp>
          <p:nvSpPr>
            <p:cNvPr id="7" name="object 7"/>
            <p:cNvSpPr/>
            <p:nvPr/>
          </p:nvSpPr>
          <p:spPr>
            <a:xfrm>
              <a:off x="413892" y="1565529"/>
              <a:ext cx="676275" cy="683260"/>
            </a:xfrm>
            <a:custGeom>
              <a:avLst/>
              <a:gdLst/>
              <a:ahLst/>
              <a:cxnLst/>
              <a:rect l="l" t="t" r="r" b="b"/>
              <a:pathLst>
                <a:path w="676275" h="683260">
                  <a:moveTo>
                    <a:pt x="0" y="442594"/>
                  </a:moveTo>
                  <a:lnTo>
                    <a:pt x="0" y="683260"/>
                  </a:lnTo>
                </a:path>
                <a:path w="676275" h="683260">
                  <a:moveTo>
                    <a:pt x="676275" y="0"/>
                  </a:moveTo>
                  <a:lnTo>
                    <a:pt x="676275" y="24003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8" name="object 8"/>
            <p:cNvSpPr/>
            <p:nvPr/>
          </p:nvSpPr>
          <p:spPr>
            <a:xfrm>
              <a:off x="1241298" y="1786509"/>
              <a:ext cx="1275715" cy="240665"/>
            </a:xfrm>
            <a:custGeom>
              <a:avLst/>
              <a:gdLst/>
              <a:ahLst/>
              <a:cxnLst/>
              <a:rect l="l" t="t" r="r" b="b"/>
              <a:pathLst>
                <a:path w="1275714" h="240664">
                  <a:moveTo>
                    <a:pt x="0" y="0"/>
                  </a:moveTo>
                  <a:lnTo>
                    <a:pt x="0" y="240664"/>
                  </a:lnTo>
                </a:path>
                <a:path w="1275714" h="240664">
                  <a:moveTo>
                    <a:pt x="1275714" y="0"/>
                  </a:moveTo>
                  <a:lnTo>
                    <a:pt x="1275714" y="240664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9" name="object 9"/>
            <p:cNvSpPr/>
            <p:nvPr/>
          </p:nvSpPr>
          <p:spPr>
            <a:xfrm>
              <a:off x="104013" y="1796034"/>
              <a:ext cx="3098800" cy="1274445"/>
            </a:xfrm>
            <a:custGeom>
              <a:avLst/>
              <a:gdLst/>
              <a:ahLst/>
              <a:cxnLst/>
              <a:rect l="l" t="t" r="r" b="b"/>
              <a:pathLst>
                <a:path w="3098800" h="1274445">
                  <a:moveTo>
                    <a:pt x="976630" y="0"/>
                  </a:moveTo>
                  <a:lnTo>
                    <a:pt x="2451100" y="0"/>
                  </a:lnTo>
                </a:path>
                <a:path w="3098800" h="1274445">
                  <a:moveTo>
                    <a:pt x="300355" y="221614"/>
                  </a:moveTo>
                  <a:lnTo>
                    <a:pt x="2451100" y="221614"/>
                  </a:lnTo>
                </a:path>
                <a:path w="3098800" h="1274445">
                  <a:moveTo>
                    <a:pt x="686435" y="433705"/>
                  </a:moveTo>
                  <a:lnTo>
                    <a:pt x="686435" y="1264920"/>
                  </a:lnTo>
                </a:path>
                <a:path w="3098800" h="1274445">
                  <a:moveTo>
                    <a:pt x="911225" y="433705"/>
                  </a:moveTo>
                  <a:lnTo>
                    <a:pt x="911225" y="1264920"/>
                  </a:lnTo>
                </a:path>
                <a:path w="3098800" h="1274445">
                  <a:moveTo>
                    <a:pt x="1362075" y="433705"/>
                  </a:moveTo>
                  <a:lnTo>
                    <a:pt x="1362075" y="1264920"/>
                  </a:lnTo>
                </a:path>
                <a:path w="3098800" h="1274445">
                  <a:moveTo>
                    <a:pt x="1587500" y="433705"/>
                  </a:moveTo>
                  <a:lnTo>
                    <a:pt x="1587500" y="1264920"/>
                  </a:lnTo>
                </a:path>
                <a:path w="3098800" h="1274445">
                  <a:moveTo>
                    <a:pt x="2113279" y="433705"/>
                  </a:moveTo>
                  <a:lnTo>
                    <a:pt x="2113279" y="1274445"/>
                  </a:lnTo>
                </a:path>
                <a:path w="3098800" h="1274445">
                  <a:moveTo>
                    <a:pt x="2338704" y="433705"/>
                  </a:moveTo>
                  <a:lnTo>
                    <a:pt x="2338704" y="1274445"/>
                  </a:lnTo>
                </a:path>
                <a:path w="3098800" h="1274445">
                  <a:moveTo>
                    <a:pt x="2863850" y="433705"/>
                  </a:moveTo>
                  <a:lnTo>
                    <a:pt x="2863850" y="1264920"/>
                  </a:lnTo>
                </a:path>
                <a:path w="3098800" h="1274445">
                  <a:moveTo>
                    <a:pt x="3089275" y="433705"/>
                  </a:moveTo>
                  <a:lnTo>
                    <a:pt x="3089275" y="1264920"/>
                  </a:lnTo>
                </a:path>
                <a:path w="3098800" h="1274445">
                  <a:moveTo>
                    <a:pt x="300355" y="443230"/>
                  </a:moveTo>
                  <a:lnTo>
                    <a:pt x="3098800" y="443230"/>
                  </a:lnTo>
                </a:path>
                <a:path w="3098800" h="1274445">
                  <a:moveTo>
                    <a:pt x="0" y="1255395"/>
                  </a:moveTo>
                  <a:lnTo>
                    <a:pt x="686435" y="1255395"/>
                  </a:lnTo>
                </a:path>
                <a:path w="3098800" h="1274445">
                  <a:moveTo>
                    <a:pt x="686435" y="1255395"/>
                  </a:moveTo>
                  <a:lnTo>
                    <a:pt x="2103754" y="12553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7767" y="3051429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47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013" y="1565528"/>
              <a:ext cx="3698875" cy="1717039"/>
            </a:xfrm>
            <a:custGeom>
              <a:avLst/>
              <a:gdLst/>
              <a:ahLst/>
              <a:cxnLst/>
              <a:rect l="l" t="t" r="r" b="b"/>
              <a:pathLst>
                <a:path w="3698875" h="1717039">
                  <a:moveTo>
                    <a:pt x="2348229" y="1485900"/>
                  </a:moveTo>
                  <a:lnTo>
                    <a:pt x="3698875" y="1485900"/>
                  </a:lnTo>
                </a:path>
                <a:path w="3698875" h="1717039">
                  <a:moveTo>
                    <a:pt x="9525" y="1476375"/>
                  </a:moveTo>
                  <a:lnTo>
                    <a:pt x="9525" y="1717039"/>
                  </a:lnTo>
                </a:path>
                <a:path w="3698875" h="1717039">
                  <a:moveTo>
                    <a:pt x="3689350" y="1476375"/>
                  </a:moveTo>
                  <a:lnTo>
                    <a:pt x="3689350" y="1717039"/>
                  </a:lnTo>
                </a:path>
                <a:path w="3698875" h="1717039">
                  <a:moveTo>
                    <a:pt x="2638425" y="0"/>
                  </a:moveTo>
                  <a:lnTo>
                    <a:pt x="2638425" y="230505"/>
                  </a:lnTo>
                </a:path>
                <a:path w="3698875" h="1717039">
                  <a:moveTo>
                    <a:pt x="976630" y="9525"/>
                  </a:moveTo>
                  <a:lnTo>
                    <a:pt x="2647950" y="9525"/>
                  </a:lnTo>
                </a:path>
                <a:path w="3698875" h="1717039">
                  <a:moveTo>
                    <a:pt x="0" y="1707514"/>
                  </a:moveTo>
                  <a:lnTo>
                    <a:pt x="3698875" y="1707514"/>
                  </a:lnTo>
                </a:path>
                <a:path w="3698875" h="1717039">
                  <a:moveTo>
                    <a:pt x="3463925" y="452119"/>
                  </a:moveTo>
                  <a:lnTo>
                    <a:pt x="3463925" y="67373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71828" y="3087329"/>
            <a:ext cx="2708787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24581">
              <a:spcBef>
                <a:spcPts val="203"/>
              </a:spcBef>
            </a:pPr>
            <a:r>
              <a:rPr sz="1452" b="1" spc="29" dirty="0">
                <a:latin typeface="Times New Roman"/>
                <a:cs typeface="Times New Roman"/>
              </a:rPr>
              <a:t>PAVEMENT</a:t>
            </a:r>
            <a:r>
              <a:rPr sz="1452" b="1" spc="-87" dirty="0">
                <a:latin typeface="Times New Roman"/>
                <a:cs typeface="Times New Roman"/>
              </a:rPr>
              <a:t> </a:t>
            </a:r>
            <a:r>
              <a:rPr sz="1452" b="1" spc="39" dirty="0">
                <a:latin typeface="Times New Roman"/>
                <a:cs typeface="Times New Roman"/>
              </a:rPr>
              <a:t>PERFORMANCE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2392" y="3943965"/>
            <a:ext cx="3334365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24581">
              <a:spcBef>
                <a:spcPts val="203"/>
              </a:spcBef>
            </a:pP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PAVEMENT CONDITION</a:t>
            </a:r>
            <a:r>
              <a:rPr sz="1452" b="1" spc="-106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ANALYSIS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299" y="4907481"/>
            <a:ext cx="223459" cy="512506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-19" dirty="0">
                <a:latin typeface="Times New Roman"/>
                <a:cs typeface="Times New Roman"/>
              </a:rPr>
              <a:t>R</a:t>
            </a:r>
            <a:r>
              <a:rPr sz="1452" b="1" spc="10" dirty="0">
                <a:latin typeface="Times New Roman"/>
                <a:cs typeface="Times New Roman"/>
              </a:rPr>
              <a:t>I</a:t>
            </a:r>
            <a:r>
              <a:rPr sz="1452" b="1" spc="-19" dirty="0">
                <a:latin typeface="Times New Roman"/>
                <a:cs typeface="Times New Roman"/>
              </a:rPr>
              <a:t>D</a:t>
            </a:r>
            <a:r>
              <a:rPr sz="1452" b="1" dirty="0">
                <a:latin typeface="Times New Roman"/>
                <a:cs typeface="Times New Roman"/>
              </a:rPr>
              <a:t>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36236" y="4626587"/>
            <a:ext cx="223459" cy="994287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29" dirty="0">
                <a:latin typeface="Times New Roman"/>
                <a:cs typeface="Times New Roman"/>
              </a:rPr>
              <a:t>F</a:t>
            </a:r>
            <a:r>
              <a:rPr sz="1452" b="1" spc="10" dirty="0">
                <a:latin typeface="Times New Roman"/>
                <a:cs typeface="Times New Roman"/>
              </a:rPr>
              <a:t>R</a:t>
            </a:r>
            <a:r>
              <a:rPr sz="1452" b="1" spc="29" dirty="0">
                <a:latin typeface="Times New Roman"/>
                <a:cs typeface="Times New Roman"/>
              </a:rPr>
              <a:t>I</a:t>
            </a:r>
            <a:r>
              <a:rPr sz="1452" b="1" spc="10" dirty="0">
                <a:latin typeface="Times New Roman"/>
                <a:cs typeface="Times New Roman"/>
              </a:rPr>
              <a:t>C</a:t>
            </a:r>
            <a:r>
              <a:rPr sz="1452" b="1" spc="19" dirty="0">
                <a:latin typeface="Times New Roman"/>
                <a:cs typeface="Times New Roman"/>
              </a:rPr>
              <a:t>T</a:t>
            </a:r>
            <a:r>
              <a:rPr sz="1452" b="1" spc="10" dirty="0">
                <a:latin typeface="Times New Roman"/>
                <a:cs typeface="Times New Roman"/>
              </a:rPr>
              <a:t>I</a:t>
            </a:r>
            <a:r>
              <a:rPr sz="1452" b="1" dirty="0">
                <a:latin typeface="Times New Roman"/>
                <a:cs typeface="Times New Roman"/>
              </a:rPr>
              <a:t>ON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0426" y="4513344"/>
            <a:ext cx="223459" cy="1208139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10" dirty="0">
                <a:latin typeface="Times New Roman"/>
                <a:cs typeface="Times New Roman"/>
              </a:rPr>
              <a:t>STRUCTURE</a:t>
            </a:r>
            <a:endParaRPr sz="1452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3389" y="4645458"/>
            <a:ext cx="223459" cy="961103"/>
          </a:xfrm>
          <a:prstGeom prst="rect">
            <a:avLst/>
          </a:prstGeom>
        </p:spPr>
        <p:txBody>
          <a:bodyPr vert="vert270" wrap="square" lIns="0" tIns="4916" rIns="0" bIns="0" rtlCol="0">
            <a:spAutoFit/>
          </a:bodyPr>
          <a:lstStyle/>
          <a:p>
            <a:pPr marL="24581">
              <a:spcBef>
                <a:spcPts val="39"/>
              </a:spcBef>
            </a:pPr>
            <a:r>
              <a:rPr sz="1452" b="1" spc="10" dirty="0">
                <a:solidFill>
                  <a:srgbClr val="C00000"/>
                </a:solidFill>
                <a:latin typeface="Times New Roman"/>
                <a:cs typeface="Times New Roman"/>
              </a:rPr>
              <a:t>DISTRESS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798" y="5943846"/>
            <a:ext cx="7085371" cy="249521"/>
          </a:xfrm>
          <a:prstGeom prst="rect">
            <a:avLst/>
          </a:prstGeom>
        </p:spPr>
        <p:txBody>
          <a:bodyPr vert="horz" wrap="square" lIns="0" tIns="25810" rIns="0" bIns="0" rtlCol="0">
            <a:spAutoFit/>
          </a:bodyPr>
          <a:lstStyle/>
          <a:p>
            <a:pPr marL="1359321">
              <a:spcBef>
                <a:spcPts val="203"/>
              </a:spcBef>
            </a:pP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PAVEMENT CONDITION </a:t>
            </a:r>
            <a:r>
              <a:rPr sz="1452" b="1" dirty="0">
                <a:solidFill>
                  <a:srgbClr val="C00000"/>
                </a:solidFill>
                <a:latin typeface="Times New Roman"/>
                <a:cs typeface="Times New Roman"/>
              </a:rPr>
              <a:t>–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DATA</a:t>
            </a:r>
            <a:r>
              <a:rPr sz="1452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52" b="1" spc="29" dirty="0">
                <a:solidFill>
                  <a:srgbClr val="C00000"/>
                </a:solidFill>
                <a:latin typeface="Times New Roman"/>
                <a:cs typeface="Times New Roman"/>
              </a:rPr>
              <a:t>COLLECTION</a:t>
            </a:r>
            <a:endParaRPr sz="1452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03300" y="1389299"/>
            <a:ext cx="5288526" cy="5008306"/>
            <a:chOff x="1391221" y="717804"/>
            <a:chExt cx="2732405" cy="2587625"/>
          </a:xfrm>
        </p:grpSpPr>
        <p:sp>
          <p:nvSpPr>
            <p:cNvPr id="20" name="object 20"/>
            <p:cNvSpPr/>
            <p:nvPr/>
          </p:nvSpPr>
          <p:spPr>
            <a:xfrm>
              <a:off x="1399031" y="1360932"/>
              <a:ext cx="975359" cy="222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99793" y="1361694"/>
              <a:ext cx="976630" cy="222250"/>
            </a:xfrm>
            <a:custGeom>
              <a:avLst/>
              <a:gdLst/>
              <a:ahLst/>
              <a:cxnLst/>
              <a:rect l="l" t="t" r="r" b="b"/>
              <a:pathLst>
                <a:path w="976630" h="222250">
                  <a:moveTo>
                    <a:pt x="487806" y="0"/>
                  </a:moveTo>
                  <a:lnTo>
                    <a:pt x="0" y="221995"/>
                  </a:lnTo>
                  <a:lnTo>
                    <a:pt x="976376" y="221995"/>
                  </a:lnTo>
                  <a:lnTo>
                    <a:pt x="487806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91995" y="975360"/>
              <a:ext cx="745235" cy="1463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86661" y="976122"/>
              <a:ext cx="751840" cy="146050"/>
            </a:xfrm>
            <a:custGeom>
              <a:avLst/>
              <a:gdLst/>
              <a:ahLst/>
              <a:cxnLst/>
              <a:rect l="l" t="t" r="r" b="b"/>
              <a:pathLst>
                <a:path w="751839" h="146050">
                  <a:moveTo>
                    <a:pt x="376047" y="0"/>
                  </a:moveTo>
                  <a:lnTo>
                    <a:pt x="0" y="146050"/>
                  </a:lnTo>
                  <a:lnTo>
                    <a:pt x="751332" y="146050"/>
                  </a:lnTo>
                  <a:lnTo>
                    <a:pt x="376047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48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8100" y="717803"/>
              <a:ext cx="275590" cy="2587625"/>
            </a:xfrm>
            <a:custGeom>
              <a:avLst/>
              <a:gdLst/>
              <a:ahLst/>
              <a:cxnLst/>
              <a:rect l="l" t="t" r="r" b="b"/>
              <a:pathLst>
                <a:path w="275589" h="2587625">
                  <a:moveTo>
                    <a:pt x="275336" y="1289050"/>
                  </a:moveTo>
                  <a:lnTo>
                    <a:pt x="271526" y="1286002"/>
                  </a:lnTo>
                  <a:lnTo>
                    <a:pt x="267716" y="1286002"/>
                  </a:lnTo>
                  <a:lnTo>
                    <a:pt x="254000" y="1285240"/>
                  </a:lnTo>
                  <a:lnTo>
                    <a:pt x="241046" y="1285240"/>
                  </a:lnTo>
                  <a:lnTo>
                    <a:pt x="207645" y="1283208"/>
                  </a:lnTo>
                  <a:lnTo>
                    <a:pt x="191135" y="1281811"/>
                  </a:lnTo>
                  <a:lnTo>
                    <a:pt x="166243" y="1277620"/>
                  </a:lnTo>
                  <a:lnTo>
                    <a:pt x="158623" y="1276096"/>
                  </a:lnTo>
                  <a:lnTo>
                    <a:pt x="152781" y="1275334"/>
                  </a:lnTo>
                  <a:lnTo>
                    <a:pt x="147701" y="1272794"/>
                  </a:lnTo>
                  <a:lnTo>
                    <a:pt x="144526" y="1271524"/>
                  </a:lnTo>
                  <a:lnTo>
                    <a:pt x="142621" y="1270762"/>
                  </a:lnTo>
                  <a:lnTo>
                    <a:pt x="141859" y="1270000"/>
                  </a:lnTo>
                  <a:lnTo>
                    <a:pt x="141859" y="1268476"/>
                  </a:lnTo>
                  <a:lnTo>
                    <a:pt x="141859" y="32766"/>
                  </a:lnTo>
                  <a:lnTo>
                    <a:pt x="141859" y="30480"/>
                  </a:lnTo>
                  <a:lnTo>
                    <a:pt x="141859" y="28956"/>
                  </a:lnTo>
                  <a:lnTo>
                    <a:pt x="141097" y="27432"/>
                  </a:lnTo>
                  <a:lnTo>
                    <a:pt x="141097" y="25908"/>
                  </a:lnTo>
                  <a:lnTo>
                    <a:pt x="140335" y="25146"/>
                  </a:lnTo>
                  <a:lnTo>
                    <a:pt x="140335" y="24384"/>
                  </a:lnTo>
                  <a:lnTo>
                    <a:pt x="139573" y="23622"/>
                  </a:lnTo>
                  <a:lnTo>
                    <a:pt x="139573" y="22860"/>
                  </a:lnTo>
                  <a:lnTo>
                    <a:pt x="135763" y="19050"/>
                  </a:lnTo>
                  <a:lnTo>
                    <a:pt x="110109" y="9398"/>
                  </a:lnTo>
                  <a:lnTo>
                    <a:pt x="76200" y="3937"/>
                  </a:lnTo>
                  <a:lnTo>
                    <a:pt x="41656" y="1143"/>
                  </a:lnTo>
                  <a:lnTo>
                    <a:pt x="13716" y="0"/>
                  </a:lnTo>
                  <a:lnTo>
                    <a:pt x="762" y="0"/>
                  </a:lnTo>
                  <a:lnTo>
                    <a:pt x="0" y="16002"/>
                  </a:lnTo>
                  <a:lnTo>
                    <a:pt x="26670" y="16002"/>
                  </a:lnTo>
                  <a:lnTo>
                    <a:pt x="43561" y="16891"/>
                  </a:lnTo>
                  <a:lnTo>
                    <a:pt x="93853" y="22098"/>
                  </a:lnTo>
                  <a:lnTo>
                    <a:pt x="109093" y="25908"/>
                  </a:lnTo>
                  <a:lnTo>
                    <a:pt x="114554" y="26924"/>
                  </a:lnTo>
                  <a:lnTo>
                    <a:pt x="120777" y="28575"/>
                  </a:lnTo>
                  <a:lnTo>
                    <a:pt x="125857" y="31242"/>
                  </a:lnTo>
                  <a:lnTo>
                    <a:pt x="126619" y="32004"/>
                  </a:lnTo>
                  <a:lnTo>
                    <a:pt x="126619" y="32766"/>
                  </a:lnTo>
                  <a:lnTo>
                    <a:pt x="125857" y="31242"/>
                  </a:lnTo>
                  <a:lnTo>
                    <a:pt x="125857" y="32004"/>
                  </a:lnTo>
                  <a:lnTo>
                    <a:pt x="125857" y="1273810"/>
                  </a:lnTo>
                  <a:lnTo>
                    <a:pt x="126619" y="1274572"/>
                  </a:lnTo>
                  <a:lnTo>
                    <a:pt x="126619" y="1275334"/>
                  </a:lnTo>
                  <a:lnTo>
                    <a:pt x="127381" y="1276858"/>
                  </a:lnTo>
                  <a:lnTo>
                    <a:pt x="127381" y="1277620"/>
                  </a:lnTo>
                  <a:lnTo>
                    <a:pt x="128143" y="1278382"/>
                  </a:lnTo>
                  <a:lnTo>
                    <a:pt x="128905" y="1279906"/>
                  </a:lnTo>
                  <a:lnTo>
                    <a:pt x="129667" y="1279906"/>
                  </a:lnTo>
                  <a:lnTo>
                    <a:pt x="129667" y="1280668"/>
                  </a:lnTo>
                  <a:lnTo>
                    <a:pt x="154432" y="1291717"/>
                  </a:lnTo>
                  <a:lnTo>
                    <a:pt x="166116" y="1293622"/>
                  </a:lnTo>
                  <a:lnTo>
                    <a:pt x="156464" y="1295146"/>
                  </a:lnTo>
                  <a:lnTo>
                    <a:pt x="131953" y="1305052"/>
                  </a:lnTo>
                  <a:lnTo>
                    <a:pt x="129667" y="1306576"/>
                  </a:lnTo>
                  <a:lnTo>
                    <a:pt x="129667" y="1307338"/>
                  </a:lnTo>
                  <a:lnTo>
                    <a:pt x="128905" y="1307338"/>
                  </a:lnTo>
                  <a:lnTo>
                    <a:pt x="128143" y="1308862"/>
                  </a:lnTo>
                  <a:lnTo>
                    <a:pt x="127381" y="1309624"/>
                  </a:lnTo>
                  <a:lnTo>
                    <a:pt x="127381" y="1310386"/>
                  </a:lnTo>
                  <a:lnTo>
                    <a:pt x="126619" y="1311910"/>
                  </a:lnTo>
                  <a:lnTo>
                    <a:pt x="126619" y="1312672"/>
                  </a:lnTo>
                  <a:lnTo>
                    <a:pt x="125857" y="1313434"/>
                  </a:lnTo>
                  <a:lnTo>
                    <a:pt x="125857" y="2555240"/>
                  </a:lnTo>
                  <a:lnTo>
                    <a:pt x="125857" y="2556002"/>
                  </a:lnTo>
                  <a:lnTo>
                    <a:pt x="125095" y="2556002"/>
                  </a:lnTo>
                  <a:lnTo>
                    <a:pt x="100076" y="2564003"/>
                  </a:lnTo>
                  <a:lnTo>
                    <a:pt x="70358" y="2568194"/>
                  </a:lnTo>
                  <a:lnTo>
                    <a:pt x="40259" y="2570226"/>
                  </a:lnTo>
                  <a:lnTo>
                    <a:pt x="13716" y="2571242"/>
                  </a:lnTo>
                  <a:lnTo>
                    <a:pt x="0" y="2571242"/>
                  </a:lnTo>
                  <a:lnTo>
                    <a:pt x="762" y="2587244"/>
                  </a:lnTo>
                  <a:lnTo>
                    <a:pt x="14478" y="2587244"/>
                  </a:lnTo>
                  <a:lnTo>
                    <a:pt x="42037" y="2586050"/>
                  </a:lnTo>
                  <a:lnTo>
                    <a:pt x="77216" y="2583243"/>
                  </a:lnTo>
                  <a:lnTo>
                    <a:pt x="111633" y="2577477"/>
                  </a:lnTo>
                  <a:lnTo>
                    <a:pt x="136525" y="2567432"/>
                  </a:lnTo>
                  <a:lnTo>
                    <a:pt x="139573" y="2564384"/>
                  </a:lnTo>
                  <a:lnTo>
                    <a:pt x="139573" y="2563622"/>
                  </a:lnTo>
                  <a:lnTo>
                    <a:pt x="140335" y="2562860"/>
                  </a:lnTo>
                  <a:lnTo>
                    <a:pt x="140335" y="2562098"/>
                  </a:lnTo>
                  <a:lnTo>
                    <a:pt x="141097" y="2561336"/>
                  </a:lnTo>
                  <a:lnTo>
                    <a:pt x="141097" y="2559812"/>
                  </a:lnTo>
                  <a:lnTo>
                    <a:pt x="141859" y="2558288"/>
                  </a:lnTo>
                  <a:lnTo>
                    <a:pt x="141859" y="2556764"/>
                  </a:lnTo>
                  <a:lnTo>
                    <a:pt x="141859" y="2555240"/>
                  </a:lnTo>
                  <a:lnTo>
                    <a:pt x="141859" y="2554478"/>
                  </a:lnTo>
                  <a:lnTo>
                    <a:pt x="141859" y="1318768"/>
                  </a:lnTo>
                  <a:lnTo>
                    <a:pt x="141859" y="1317244"/>
                  </a:lnTo>
                  <a:lnTo>
                    <a:pt x="146558" y="1315720"/>
                  </a:lnTo>
                  <a:lnTo>
                    <a:pt x="166497" y="1309370"/>
                  </a:lnTo>
                  <a:lnTo>
                    <a:pt x="196850" y="1304925"/>
                  </a:lnTo>
                  <a:lnTo>
                    <a:pt x="227584" y="1302766"/>
                  </a:lnTo>
                  <a:lnTo>
                    <a:pt x="254000" y="1302004"/>
                  </a:lnTo>
                  <a:lnTo>
                    <a:pt x="267716" y="1301242"/>
                  </a:lnTo>
                  <a:lnTo>
                    <a:pt x="271526" y="1301242"/>
                  </a:lnTo>
                  <a:lnTo>
                    <a:pt x="275336" y="1298194"/>
                  </a:lnTo>
                  <a:lnTo>
                    <a:pt x="275336" y="128905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 sz="3484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13621" y="3674807"/>
            <a:ext cx="688258" cy="382291"/>
          </a:xfrm>
          <a:prstGeom prst="rect">
            <a:avLst/>
          </a:prstGeom>
        </p:spPr>
        <p:txBody>
          <a:bodyPr vert="horz" wrap="square" lIns="0" tIns="24581" rIns="0" bIns="0" rtlCol="0">
            <a:spAutoFit/>
          </a:bodyPr>
          <a:lstStyle/>
          <a:p>
            <a:pPr marL="24581">
              <a:spcBef>
                <a:spcPts val="194"/>
              </a:spcBef>
            </a:pPr>
            <a:r>
              <a:rPr sz="2323" b="1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323" b="1" spc="-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323" b="1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323" dirty="0">
              <a:latin typeface="Arial"/>
              <a:cs typeface="Arial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E984DC-53C3-4E3B-00AF-A9121C950DC4}"/>
              </a:ext>
            </a:extLst>
          </p:cNvPr>
          <p:cNvGrpSpPr/>
          <p:nvPr/>
        </p:nvGrpSpPr>
        <p:grpSpPr>
          <a:xfrm>
            <a:off x="-228600" y="83139"/>
            <a:ext cx="9677400" cy="843714"/>
            <a:chOff x="-228600" y="83139"/>
            <a:chExt cx="9677400" cy="84371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444815-F468-2740-4558-760119F28C35}"/>
                </a:ext>
              </a:extLst>
            </p:cNvPr>
            <p:cNvGrpSpPr/>
            <p:nvPr/>
          </p:nvGrpSpPr>
          <p:grpSpPr>
            <a:xfrm>
              <a:off x="227468" y="83139"/>
              <a:ext cx="9221332" cy="843714"/>
              <a:chOff x="227468" y="83139"/>
              <a:chExt cx="9221332" cy="84371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23E169-F737-A2AD-964F-2A25DC3C81FB}"/>
                  </a:ext>
                </a:extLst>
              </p:cNvPr>
              <p:cNvSpPr txBox="1"/>
              <p:nvPr/>
            </p:nvSpPr>
            <p:spPr>
              <a:xfrm>
                <a:off x="1596635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Literature Review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816E89-AA8B-772F-A0DE-38B4FC909ED8}"/>
                  </a:ext>
                </a:extLst>
              </p:cNvPr>
              <p:cNvSpPr txBox="1"/>
              <p:nvPr/>
            </p:nvSpPr>
            <p:spPr>
              <a:xfrm>
                <a:off x="3726793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Methodology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2D132A-FDAA-71B5-972F-CD0CA5075840}"/>
                  </a:ext>
                </a:extLst>
              </p:cNvPr>
              <p:cNvSpPr txBox="1"/>
              <p:nvPr/>
            </p:nvSpPr>
            <p:spPr>
              <a:xfrm>
                <a:off x="5770279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Results &amp; Analysis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C3FF57-5710-5D8E-4C8F-EC2308F59DD5}"/>
                  </a:ext>
                </a:extLst>
              </p:cNvPr>
              <p:cNvSpPr txBox="1"/>
              <p:nvPr/>
            </p:nvSpPr>
            <p:spPr>
              <a:xfrm>
                <a:off x="7680960" y="649854"/>
                <a:ext cx="17678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Conclusion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B3A5077-BA03-37BE-2CE7-DAB151588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03" y="367930"/>
                <a:ext cx="42429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73A6A68-E2C7-496C-2159-4367FD237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786" y="367930"/>
                <a:ext cx="4161107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17183DE-5E50-2813-7AF4-FDC6084C49CA}"/>
                  </a:ext>
                </a:extLst>
              </p:cNvPr>
              <p:cNvSpPr/>
              <p:nvPr/>
            </p:nvSpPr>
            <p:spPr>
              <a:xfrm>
                <a:off x="4326350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FC3382-D3EA-F758-E89A-4A7744EA20D3}"/>
                  </a:ext>
                </a:extLst>
              </p:cNvPr>
              <p:cNvSpPr/>
              <p:nvPr/>
            </p:nvSpPr>
            <p:spPr>
              <a:xfrm>
                <a:off x="8476708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97749C-BA5A-67AD-A42C-124E2F37200F}"/>
                  </a:ext>
                </a:extLst>
              </p:cNvPr>
              <p:cNvSpPr/>
              <p:nvPr/>
            </p:nvSpPr>
            <p:spPr>
              <a:xfrm>
                <a:off x="6401530" y="83139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2810748-A687-791A-48DE-E14E90AA2192}"/>
                  </a:ext>
                </a:extLst>
              </p:cNvPr>
              <p:cNvSpPr/>
              <p:nvPr/>
            </p:nvSpPr>
            <p:spPr>
              <a:xfrm>
                <a:off x="2276909" y="83139"/>
                <a:ext cx="535405" cy="5354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95A7F-3CC4-34FC-A3E3-AF7F92B5DF02}"/>
                  </a:ext>
                </a:extLst>
              </p:cNvPr>
              <p:cNvSpPr/>
              <p:nvPr/>
            </p:nvSpPr>
            <p:spPr>
              <a:xfrm>
                <a:off x="227468" y="83139"/>
                <a:ext cx="535405" cy="535405"/>
              </a:xfrm>
              <a:prstGeom prst="ellipse">
                <a:avLst/>
              </a:prstGeom>
              <a:solidFill>
                <a:srgbClr val="15608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7D8769-4E94-61AB-5B98-F1F77B61308B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E340EC2-27D2-82F9-3C86-C7FEE104DE00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0AF00E0-7E64-AA29-BD16-C317A92FC183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2C8D3E5-F8D3-A639-E20A-76E85728D921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7DE4C25-4295-4DCD-9E56-C32769117E1C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EC6D5F-0B17-E321-DC55-0ACBF4F1216B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8536DF-5956-51E8-30CC-629F48BABACF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44F04FD-70AF-23AA-F48E-F529E59861BE}"/>
              </a:ext>
            </a:extLst>
          </p:cNvPr>
          <p:cNvSpPr txBox="1">
            <a:spLocks/>
          </p:cNvSpPr>
          <p:nvPr/>
        </p:nvSpPr>
        <p:spPr>
          <a:xfrm>
            <a:off x="609600" y="1488411"/>
            <a:ext cx="5486400" cy="354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Strategic Significance of PCR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Co-relation with Cost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Helpful for </a:t>
            </a:r>
            <a:r>
              <a:rPr lang="en-US" sz="2200" dirty="0">
                <a:solidFill>
                  <a:sysClr val="windowText" lastClr="000000"/>
                </a:solidFill>
              </a:rPr>
              <a:t>Resource Allocation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68ED58-F2E5-4E4B-6FB6-5612E97A7878}"/>
              </a:ext>
            </a:extLst>
          </p:cNvPr>
          <p:cNvGrpSpPr/>
          <p:nvPr/>
        </p:nvGrpSpPr>
        <p:grpSpPr>
          <a:xfrm>
            <a:off x="-228600" y="83139"/>
            <a:ext cx="9677400" cy="843714"/>
            <a:chOff x="-228600" y="83139"/>
            <a:chExt cx="9677400" cy="8437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5B7636-48C8-06B6-D933-56F11DC96984}"/>
                </a:ext>
              </a:extLst>
            </p:cNvPr>
            <p:cNvGrpSpPr/>
            <p:nvPr/>
          </p:nvGrpSpPr>
          <p:grpSpPr>
            <a:xfrm>
              <a:off x="227468" y="83139"/>
              <a:ext cx="9221332" cy="843714"/>
              <a:chOff x="227468" y="83139"/>
              <a:chExt cx="9221332" cy="84371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C6B9A1-F668-D2F2-83E5-A5A1A18FD0D6}"/>
                  </a:ext>
                </a:extLst>
              </p:cNvPr>
              <p:cNvSpPr txBox="1"/>
              <p:nvPr/>
            </p:nvSpPr>
            <p:spPr>
              <a:xfrm>
                <a:off x="1596635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Literature Review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48677-AD08-25C7-68A8-BE78176F8CAD}"/>
                  </a:ext>
                </a:extLst>
              </p:cNvPr>
              <p:cNvSpPr txBox="1"/>
              <p:nvPr/>
            </p:nvSpPr>
            <p:spPr>
              <a:xfrm>
                <a:off x="3726793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Methodology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68D6A-B292-5AB7-72D9-1469109825E5}"/>
                  </a:ext>
                </a:extLst>
              </p:cNvPr>
              <p:cNvSpPr txBox="1"/>
              <p:nvPr/>
            </p:nvSpPr>
            <p:spPr>
              <a:xfrm>
                <a:off x="5770279" y="649854"/>
                <a:ext cx="17699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Results &amp; Analysis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F2C525-F3BA-946A-B663-3A9EA81094EB}"/>
                  </a:ext>
                </a:extLst>
              </p:cNvPr>
              <p:cNvSpPr txBox="1"/>
              <p:nvPr/>
            </p:nvSpPr>
            <p:spPr>
              <a:xfrm>
                <a:off x="7680960" y="649854"/>
                <a:ext cx="17678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Conclusion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678EF5-3E60-7533-E530-6650AC951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03" y="367930"/>
                <a:ext cx="424295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7645B5-E745-0F6C-41F9-1F2397F32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786" y="367930"/>
                <a:ext cx="4161107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9076C42-8CB7-E8B9-ABA2-A7BC56D7149F}"/>
                  </a:ext>
                </a:extLst>
              </p:cNvPr>
              <p:cNvSpPr/>
              <p:nvPr/>
            </p:nvSpPr>
            <p:spPr>
              <a:xfrm>
                <a:off x="4326350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6BBE2F-AA4F-6C38-ED54-05B0B45B2583}"/>
                  </a:ext>
                </a:extLst>
              </p:cNvPr>
              <p:cNvSpPr/>
              <p:nvPr/>
            </p:nvSpPr>
            <p:spPr>
              <a:xfrm>
                <a:off x="8476708" y="83140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927840-6C7A-57C2-1B0A-F89639FC7EB5}"/>
                  </a:ext>
                </a:extLst>
              </p:cNvPr>
              <p:cNvSpPr/>
              <p:nvPr/>
            </p:nvSpPr>
            <p:spPr>
              <a:xfrm>
                <a:off x="6401530" y="83139"/>
                <a:ext cx="535409" cy="53540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0D4FE7-0AA5-9936-C80A-E047522685BD}"/>
                  </a:ext>
                </a:extLst>
              </p:cNvPr>
              <p:cNvSpPr/>
              <p:nvPr/>
            </p:nvSpPr>
            <p:spPr>
              <a:xfrm>
                <a:off x="2276909" y="83139"/>
                <a:ext cx="535405" cy="5354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3A048-CE7E-E752-3A2F-5EB98678934D}"/>
                  </a:ext>
                </a:extLst>
              </p:cNvPr>
              <p:cNvSpPr/>
              <p:nvPr/>
            </p:nvSpPr>
            <p:spPr>
              <a:xfrm>
                <a:off x="227468" y="83139"/>
                <a:ext cx="535405" cy="535405"/>
              </a:xfrm>
              <a:prstGeom prst="ellipse">
                <a:avLst/>
              </a:prstGeom>
              <a:solidFill>
                <a:srgbClr val="15608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73BCB0-9C87-49C7-764F-5827A89B352F}"/>
                </a:ext>
              </a:extLst>
            </p:cNvPr>
            <p:cNvSpPr txBox="1"/>
            <p:nvPr/>
          </p:nvSpPr>
          <p:spPr>
            <a:xfrm>
              <a:off x="-228600" y="649854"/>
              <a:ext cx="17699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Introduction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C530E6-10A4-FF33-4217-FA9B0B39453C}"/>
              </a:ext>
            </a:extLst>
          </p:cNvPr>
          <p:cNvSpPr txBox="1"/>
          <p:nvPr/>
        </p:nvSpPr>
        <p:spPr>
          <a:xfrm>
            <a:off x="10906144" y="1531937"/>
            <a:ext cx="3648056" cy="2549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Pavement Condition Rating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Evaluate various distresses, their severity, and extent.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93D88-CEDB-8E26-3009-85EF3E891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25" y="4840872"/>
            <a:ext cx="3396954" cy="699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64F84-9BD7-5774-28A5-2186F7428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304" y="4840872"/>
            <a:ext cx="3443399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6D50E8-8C1C-D3AF-6F13-9FB58D7B082C}"/>
              </a:ext>
            </a:extLst>
          </p:cNvPr>
          <p:cNvCxnSpPr>
            <a:cxnSpLocks/>
          </p:cNvCxnSpPr>
          <p:nvPr/>
        </p:nvCxnSpPr>
        <p:spPr>
          <a:xfrm>
            <a:off x="10591800" y="1600200"/>
            <a:ext cx="0" cy="3886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461E80F-05DE-9DE3-B917-2A2812349832}"/>
              </a:ext>
            </a:extLst>
          </p:cNvPr>
          <p:cNvSpPr txBox="1">
            <a:spLocks/>
          </p:cNvSpPr>
          <p:nvPr/>
        </p:nvSpPr>
        <p:spPr>
          <a:xfrm>
            <a:off x="-10058400" y="1386996"/>
            <a:ext cx="3505200" cy="3540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oppins Medium" panose="00000600000000000000" pitchFamily="2" charset="0"/>
                <a:cs typeface="Poppins Medium" panose="00000600000000000000" pitchFamily="2" charset="0"/>
              </a:rPr>
              <a:t>Importance of Road Infrastructure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oppins Medium" panose="00000600000000000000" pitchFamily="2" charset="0"/>
                <a:cs typeface="Poppins Medium" panose="00000600000000000000" pitchFamily="2" charset="0"/>
              </a:rPr>
              <a:t>Critical Role in Societal Connectivity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oppins Medium" panose="00000600000000000000" pitchFamily="2" charset="0"/>
                <a:cs typeface="Poppins Medium" panose="00000600000000000000" pitchFamily="2" charset="0"/>
              </a:rPr>
              <a:t>Impact on Economy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1A212-11D8-535C-C352-CBCCD6D3218B}"/>
              </a:ext>
            </a:extLst>
          </p:cNvPr>
          <p:cNvSpPr txBox="1"/>
          <p:nvPr/>
        </p:nvSpPr>
        <p:spPr>
          <a:xfrm>
            <a:off x="-5572903" y="1531937"/>
            <a:ext cx="3648056" cy="313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oppins Medium" panose="00000600000000000000" pitchFamily="2" charset="0"/>
                <a:cs typeface="Poppins Medium" panose="00000600000000000000" pitchFamily="2" charset="0"/>
              </a:rPr>
              <a:t>I</a:t>
            </a:r>
            <a:r>
              <a:rPr lang="en-US" sz="2400" b="1" dirty="0" err="1">
                <a:solidFill>
                  <a:sysClr val="windowText" lastClr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mpact</a:t>
            </a:r>
            <a:r>
              <a:rPr lang="en-US" sz="2400" b="1" dirty="0">
                <a:solidFill>
                  <a:sysClr val="windowText" lastClr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of Pavement Distresses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oppins Medium" panose="00000600000000000000" pitchFamily="2" charset="0"/>
                <a:cs typeface="Poppins Medium" panose="00000600000000000000" pitchFamily="2" charset="0"/>
              </a:rPr>
              <a:t>Challenge to Road Safety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Degradation of Road Health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1127C1-B446-2A90-D887-223CB52DA6B8}"/>
              </a:ext>
            </a:extLst>
          </p:cNvPr>
          <p:cNvCxnSpPr>
            <a:cxnSpLocks/>
          </p:cNvCxnSpPr>
          <p:nvPr/>
        </p:nvCxnSpPr>
        <p:spPr>
          <a:xfrm>
            <a:off x="-5811047" y="1600200"/>
            <a:ext cx="0" cy="388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2E95F91-9264-778E-7B1F-3B5128932A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1922" b="11922"/>
          <a:stretch/>
        </p:blipFill>
        <p:spPr>
          <a:xfrm>
            <a:off x="-9306731" y="4468046"/>
            <a:ext cx="2200281" cy="1417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E12E8D-6261-873B-E748-727A16CE6244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2B054F-1FFF-0ABA-EF77-6C8B2C3E7C7F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B9E74E-EDBA-CD4F-69C0-038FE3FB77C8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D28B8-C028-8BFA-8C00-E3AAD7164DCD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9E2214-23AF-7692-5D41-379AE9B4E717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9D4555-CBAB-05EC-6FEA-A3C6BA2E41F1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1B269B5-FB4C-4B48-8711-485E4C5AB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2"/>
          <a:stretch/>
        </p:blipFill>
        <p:spPr>
          <a:xfrm>
            <a:off x="762873" y="3541895"/>
            <a:ext cx="3809127" cy="23435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8CEE60-BCF8-424A-A8BF-5FE08182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8246" y="2932376"/>
            <a:ext cx="3443399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570A40-4EDF-4807-BD63-DF7221B7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5023" y="4086633"/>
            <a:ext cx="3396954" cy="699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39459F-9CEF-49BA-A677-51A54DF1C9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1"/>
          <a:stretch/>
        </p:blipFill>
        <p:spPr>
          <a:xfrm>
            <a:off x="4730827" y="3541894"/>
            <a:ext cx="4397572" cy="23435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BA882E-9398-C011-80E8-F1C34CEEBB4B}"/>
              </a:ext>
            </a:extLst>
          </p:cNvPr>
          <p:cNvSpPr txBox="1"/>
          <p:nvPr/>
        </p:nvSpPr>
        <p:spPr>
          <a:xfrm>
            <a:off x="429944" y="6032212"/>
            <a:ext cx="82841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Poppins Light" panose="00000400000000000000" pitchFamily="2" charset="0"/>
                <a:cs typeface="Poppins Light" panose="00000400000000000000" pitchFamily="2" charset="0"/>
              </a:rPr>
              <a:t>Transport Research International Documentation – A Simplified Pavement Maintenance Model</a:t>
            </a:r>
          </a:p>
        </p:txBody>
      </p:sp>
    </p:spTree>
    <p:extLst>
      <p:ext uri="{BB962C8B-B14F-4D97-AF65-F5344CB8AC3E}">
        <p14:creationId xmlns:p14="http://schemas.microsoft.com/office/powerpoint/2010/main" val="185036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531" y="6475337"/>
            <a:ext cx="833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4068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>
              <a:latin typeface="Garamond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24096" y="4267200"/>
            <a:ext cx="735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52531" y="6544085"/>
            <a:ext cx="833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ell MT" pitchFamily="18" charset="0"/>
              </a:rPr>
              <a:t>School of Civil and Environmental Engineering (SCEE), National University of Sciences and Technology (NUST),  Islamabad, Pakistan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9A1-F668-D2F2-83E5-A5A1A18FD0D6}"/>
              </a:ext>
            </a:extLst>
          </p:cNvPr>
          <p:cNvSpPr txBox="1"/>
          <p:nvPr/>
        </p:nvSpPr>
        <p:spPr>
          <a:xfrm>
            <a:off x="1596635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48677-AD08-25C7-68A8-BE78176F8CAD}"/>
              </a:ext>
            </a:extLst>
          </p:cNvPr>
          <p:cNvSpPr txBox="1"/>
          <p:nvPr/>
        </p:nvSpPr>
        <p:spPr>
          <a:xfrm>
            <a:off x="3726793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68D6A-B292-5AB7-72D9-1469109825E5}"/>
              </a:ext>
            </a:extLst>
          </p:cNvPr>
          <p:cNvSpPr txBox="1"/>
          <p:nvPr/>
        </p:nvSpPr>
        <p:spPr>
          <a:xfrm>
            <a:off x="5770279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Results &amp;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2C525-F3BA-946A-B663-3A9EA81094EB}"/>
              </a:ext>
            </a:extLst>
          </p:cNvPr>
          <p:cNvSpPr txBox="1"/>
          <p:nvPr/>
        </p:nvSpPr>
        <p:spPr>
          <a:xfrm>
            <a:off x="7680960" y="649854"/>
            <a:ext cx="176784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78EF5-3E60-7533-E530-6650AC9511CA}"/>
              </a:ext>
            </a:extLst>
          </p:cNvPr>
          <p:cNvCxnSpPr>
            <a:cxnSpLocks/>
          </p:cNvCxnSpPr>
          <p:nvPr/>
        </p:nvCxnSpPr>
        <p:spPr>
          <a:xfrm>
            <a:off x="387803" y="367930"/>
            <a:ext cx="42429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645B5-E745-0F6C-41F9-1F2397F32852}"/>
              </a:ext>
            </a:extLst>
          </p:cNvPr>
          <p:cNvCxnSpPr>
            <a:cxnSpLocks/>
          </p:cNvCxnSpPr>
          <p:nvPr/>
        </p:nvCxnSpPr>
        <p:spPr>
          <a:xfrm>
            <a:off x="4611786" y="367930"/>
            <a:ext cx="416110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076C42-8CB7-E8B9-ABA2-A7BC56D7149F}"/>
              </a:ext>
            </a:extLst>
          </p:cNvPr>
          <p:cNvSpPr/>
          <p:nvPr/>
        </p:nvSpPr>
        <p:spPr>
          <a:xfrm>
            <a:off x="4326350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BBE2F-AA4F-6C38-ED54-05B0B45B2583}"/>
              </a:ext>
            </a:extLst>
          </p:cNvPr>
          <p:cNvSpPr/>
          <p:nvPr/>
        </p:nvSpPr>
        <p:spPr>
          <a:xfrm>
            <a:off x="8476708" y="83140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7840-6C7A-57C2-1B0A-F89639FC7EB5}"/>
              </a:ext>
            </a:extLst>
          </p:cNvPr>
          <p:cNvSpPr/>
          <p:nvPr/>
        </p:nvSpPr>
        <p:spPr>
          <a:xfrm>
            <a:off x="6401530" y="83139"/>
            <a:ext cx="535409" cy="535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D4FE7-0AA5-9936-C80A-E047522685BD}"/>
              </a:ext>
            </a:extLst>
          </p:cNvPr>
          <p:cNvSpPr/>
          <p:nvPr/>
        </p:nvSpPr>
        <p:spPr>
          <a:xfrm>
            <a:off x="2276909" y="83139"/>
            <a:ext cx="535405" cy="5354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73A048-CE7E-E752-3A2F-5EB98678934D}"/>
              </a:ext>
            </a:extLst>
          </p:cNvPr>
          <p:cNvSpPr/>
          <p:nvPr/>
        </p:nvSpPr>
        <p:spPr>
          <a:xfrm>
            <a:off x="227468" y="83139"/>
            <a:ext cx="535405" cy="535405"/>
          </a:xfrm>
          <a:prstGeom prst="ellips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3BCB0-9C87-49C7-764F-5827A89B352F}"/>
              </a:ext>
            </a:extLst>
          </p:cNvPr>
          <p:cNvSpPr txBox="1"/>
          <p:nvPr/>
        </p:nvSpPr>
        <p:spPr>
          <a:xfrm>
            <a:off x="-228600" y="649854"/>
            <a:ext cx="1769986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964FF-ACEC-D86D-682B-65BF36005C82}"/>
              </a:ext>
            </a:extLst>
          </p:cNvPr>
          <p:cNvSpPr txBox="1"/>
          <p:nvPr/>
        </p:nvSpPr>
        <p:spPr>
          <a:xfrm>
            <a:off x="8686800" y="639019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27D2AFB-CB43-9804-7A91-3C9EB9451FF1}"/>
              </a:ext>
            </a:extLst>
          </p:cNvPr>
          <p:cNvSpPr txBox="1">
            <a:spLocks/>
          </p:cNvSpPr>
          <p:nvPr/>
        </p:nvSpPr>
        <p:spPr>
          <a:xfrm>
            <a:off x="324646" y="1543819"/>
            <a:ext cx="3648055" cy="3642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Inefficiency in Current Solutions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685800" marR="0" lvl="1" indent="-22860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Manual Road Damage Identification</a:t>
            </a:r>
          </a:p>
          <a:p>
            <a:pPr marL="685800" marR="0" lvl="1" indent="-22860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Limited Road Data Detail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C48852-9ECD-AD18-D8D9-0FE58C8AEF65}"/>
              </a:ext>
            </a:extLst>
          </p:cNvPr>
          <p:cNvCxnSpPr>
            <a:cxnSpLocks/>
          </p:cNvCxnSpPr>
          <p:nvPr/>
        </p:nvCxnSpPr>
        <p:spPr>
          <a:xfrm>
            <a:off x="4419600" y="1600200"/>
            <a:ext cx="0" cy="4495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40F38F-4C31-BBFD-B9E2-5705D0B8000D}"/>
              </a:ext>
            </a:extLst>
          </p:cNvPr>
          <p:cNvGrpSpPr/>
          <p:nvPr/>
        </p:nvGrpSpPr>
        <p:grpSpPr>
          <a:xfrm>
            <a:off x="4452927" y="1568178"/>
            <a:ext cx="4605888" cy="4650225"/>
            <a:chOff x="4452927" y="1568178"/>
            <a:chExt cx="4605888" cy="46502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EA86F6-5CF2-53BA-28DF-EC99872E143D}"/>
                </a:ext>
              </a:extLst>
            </p:cNvPr>
            <p:cNvSpPr txBox="1"/>
            <p:nvPr/>
          </p:nvSpPr>
          <p:spPr>
            <a:xfrm>
              <a:off x="4452927" y="1568178"/>
              <a:ext cx="4605888" cy="3159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Opportunity for AI-Driven Solutions: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Enhancing Efficiency and Reducing Costs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Focus on Safety and Intelligent Transportation Systems</a:t>
              </a:r>
              <a:endParaRPr kumimoji="0" lang="en-PK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" name="Picture 2" descr="Artificial Intelligence Creates New ...">
              <a:extLst>
                <a:ext uri="{FF2B5EF4-FFF2-40B4-BE49-F238E27FC236}">
                  <a16:creationId xmlns:a16="http://schemas.microsoft.com/office/drawing/2014/main" id="{E9EE4401-3742-0A48-C892-7AC72BA83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339" y="4782857"/>
              <a:ext cx="2075317" cy="14355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01BB29A-BEA8-3F1E-24E0-C8FC70882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" b="12796"/>
          <a:stretch/>
        </p:blipFill>
        <p:spPr>
          <a:xfrm>
            <a:off x="1828801" y="4740644"/>
            <a:ext cx="2341534" cy="1416798"/>
          </a:xfrm>
          <a:prstGeom prst="roundRect">
            <a:avLst>
              <a:gd name="adj" fmla="val 7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77DC23-0818-D3D0-10CB-4F2D54932F14}"/>
              </a:ext>
            </a:extLst>
          </p:cNvPr>
          <p:cNvSpPr txBox="1"/>
          <p:nvPr/>
        </p:nvSpPr>
        <p:spPr>
          <a:xfrm rot="5400000">
            <a:off x="4194805" y="-1091638"/>
            <a:ext cx="553998" cy="4750534"/>
          </a:xfrm>
          <a:prstGeom prst="rect">
            <a:avLst/>
          </a:prstGeom>
          <a:solidFill>
            <a:srgbClr val="156082"/>
          </a:solidFill>
        </p:spPr>
        <p:style>
          <a:lnRef idx="0">
            <a:schemeClr val="accent2"/>
          </a:lnRef>
          <a:fillRef idx="1003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99A205-048C-1F55-08CF-6C1CE249F4F1}"/>
              </a:ext>
            </a:extLst>
          </p:cNvPr>
          <p:cNvGrpSpPr/>
          <p:nvPr/>
        </p:nvGrpSpPr>
        <p:grpSpPr>
          <a:xfrm>
            <a:off x="427242" y="6334780"/>
            <a:ext cx="8716758" cy="523220"/>
            <a:chOff x="427242" y="6334780"/>
            <a:chExt cx="8716758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F16A78-5EF2-1C40-2B31-BDE77FF727A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63AAB3-E316-F853-5B9C-7B90A25AFB80}"/>
                </a:ext>
              </a:extLst>
            </p:cNvPr>
            <p:cNvSpPr txBox="1"/>
            <p:nvPr/>
          </p:nvSpPr>
          <p:spPr>
            <a:xfrm>
              <a:off x="452531" y="6475333"/>
              <a:ext cx="833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ell MT" pitchFamily="18" charset="0"/>
                </a:rPr>
                <a:t>School of Civil and Environmental Engineering (SCEE), National University of Sciences and Technology (NUST),  Islamabad, Pakistan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ACE771-3B55-2DF0-9837-9C76CA5BBA40}"/>
                </a:ext>
              </a:extLst>
            </p:cNvPr>
            <p:cNvCxnSpPr>
              <a:cxnSpLocks/>
            </p:cNvCxnSpPr>
            <p:nvPr/>
          </p:nvCxnSpPr>
          <p:spPr>
            <a:xfrm>
              <a:off x="427242" y="6477000"/>
              <a:ext cx="82895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7CE736-A2FC-2E39-BF59-F270FD6D295A}"/>
                </a:ext>
              </a:extLst>
            </p:cNvPr>
            <p:cNvSpPr txBox="1"/>
            <p:nvPr/>
          </p:nvSpPr>
          <p:spPr>
            <a:xfrm>
              <a:off x="8534400" y="6334780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676EEA-CFB0-F85D-4B22-39A48ECE903D}"/>
                </a:ext>
              </a:extLst>
            </p:cNvPr>
            <p:cNvSpPr txBox="1"/>
            <p:nvPr/>
          </p:nvSpPr>
          <p:spPr>
            <a:xfrm>
              <a:off x="429942" y="6541695"/>
              <a:ext cx="828411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Designing Automated Pavement Condition Rating Through Computer Vision: A YOLOv8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19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46167</TotalTime>
  <Words>3993</Words>
  <Application>Microsoft Office PowerPoint</Application>
  <PresentationFormat>On-screen Show (4:3)</PresentationFormat>
  <Paragraphs>919</Paragraphs>
  <Slides>32</Slides>
  <Notes>31</Notes>
  <HiddenSlides>0</HiddenSlides>
  <MMClips>8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Aptos</vt:lpstr>
      <vt:lpstr>Aptos Narrow</vt:lpstr>
      <vt:lpstr>Arial</vt:lpstr>
      <vt:lpstr>Bell MT</vt:lpstr>
      <vt:lpstr>Calibri</vt:lpstr>
      <vt:lpstr>Garamond</vt:lpstr>
      <vt:lpstr>Montserrat</vt:lpstr>
      <vt:lpstr>Montserrat Light</vt:lpstr>
      <vt:lpstr>Poppins Light</vt:lpstr>
      <vt:lpstr>Poppins Medium</vt:lpstr>
      <vt:lpstr>Poppins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</dc:creator>
  <cp:lastModifiedBy>HASNAIN MEHDI RAZA</cp:lastModifiedBy>
  <cp:revision>1537</cp:revision>
  <dcterms:created xsi:type="dcterms:W3CDTF">2014-02-21T03:47:55Z</dcterms:created>
  <dcterms:modified xsi:type="dcterms:W3CDTF">2024-05-10T07:08:02Z</dcterms:modified>
</cp:coreProperties>
</file>